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3"/>
  </p:notesMasterIdLst>
  <p:sldIdLst>
    <p:sldId id="256" r:id="rId2"/>
    <p:sldId id="368" r:id="rId3"/>
    <p:sldId id="369" r:id="rId4"/>
    <p:sldId id="348" r:id="rId5"/>
    <p:sldId id="349" r:id="rId6"/>
    <p:sldId id="350" r:id="rId7"/>
    <p:sldId id="351" r:id="rId8"/>
    <p:sldId id="352" r:id="rId9"/>
    <p:sldId id="353" r:id="rId10"/>
    <p:sldId id="354" r:id="rId11"/>
    <p:sldId id="355" r:id="rId12"/>
    <p:sldId id="356" r:id="rId13"/>
    <p:sldId id="357" r:id="rId14"/>
    <p:sldId id="358" r:id="rId15"/>
    <p:sldId id="359" r:id="rId16"/>
    <p:sldId id="360" r:id="rId17"/>
    <p:sldId id="361" r:id="rId18"/>
    <p:sldId id="362" r:id="rId19"/>
    <p:sldId id="363" r:id="rId20"/>
    <p:sldId id="364" r:id="rId21"/>
    <p:sldId id="365" r:id="rId22"/>
    <p:sldId id="366" r:id="rId23"/>
    <p:sldId id="367" r:id="rId24"/>
    <p:sldId id="290" r:id="rId25"/>
    <p:sldId id="291" r:id="rId26"/>
    <p:sldId id="292"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8" r:id="rId43"/>
    <p:sldId id="309" r:id="rId44"/>
    <p:sldId id="310" r:id="rId45"/>
    <p:sldId id="311" r:id="rId46"/>
    <p:sldId id="312" r:id="rId47"/>
    <p:sldId id="313" r:id="rId48"/>
    <p:sldId id="314" r:id="rId49"/>
    <p:sldId id="315" r:id="rId50"/>
    <p:sldId id="316" r:id="rId51"/>
    <p:sldId id="317" r:id="rId52"/>
    <p:sldId id="318" r:id="rId53"/>
    <p:sldId id="319" r:id="rId54"/>
    <p:sldId id="320" r:id="rId55"/>
    <p:sldId id="321" r:id="rId56"/>
    <p:sldId id="322" r:id="rId57"/>
    <p:sldId id="323" r:id="rId58"/>
    <p:sldId id="257" r:id="rId59"/>
    <p:sldId id="258" r:id="rId60"/>
    <p:sldId id="283" r:id="rId61"/>
    <p:sldId id="284" r:id="rId62"/>
    <p:sldId id="285" r:id="rId63"/>
    <p:sldId id="259" r:id="rId64"/>
    <p:sldId id="260" r:id="rId65"/>
    <p:sldId id="261" r:id="rId66"/>
    <p:sldId id="262" r:id="rId67"/>
    <p:sldId id="263" r:id="rId68"/>
    <p:sldId id="264" r:id="rId69"/>
    <p:sldId id="265" r:id="rId70"/>
    <p:sldId id="266" r:id="rId71"/>
    <p:sldId id="373" r:id="rId72"/>
    <p:sldId id="374" r:id="rId73"/>
    <p:sldId id="267" r:id="rId74"/>
    <p:sldId id="268" r:id="rId75"/>
    <p:sldId id="269" r:id="rId76"/>
    <p:sldId id="270" r:id="rId77"/>
    <p:sldId id="287" r:id="rId78"/>
    <p:sldId id="271" r:id="rId79"/>
    <p:sldId id="273" r:id="rId80"/>
    <p:sldId id="288" r:id="rId81"/>
    <p:sldId id="289" r:id="rId82"/>
    <p:sldId id="281" r:id="rId83"/>
    <p:sldId id="370" r:id="rId84"/>
    <p:sldId id="371" r:id="rId85"/>
    <p:sldId id="372" r:id="rId86"/>
    <p:sldId id="282" r:id="rId87"/>
    <p:sldId id="375" r:id="rId88"/>
    <p:sldId id="325" r:id="rId89"/>
    <p:sldId id="327" r:id="rId90"/>
    <p:sldId id="328" r:id="rId91"/>
    <p:sldId id="329" r:id="rId92"/>
    <p:sldId id="330" r:id="rId93"/>
    <p:sldId id="331" r:id="rId94"/>
    <p:sldId id="332" r:id="rId95"/>
    <p:sldId id="333" r:id="rId96"/>
    <p:sldId id="334" r:id="rId97"/>
    <p:sldId id="335" r:id="rId98"/>
    <p:sldId id="336" r:id="rId99"/>
    <p:sldId id="337" r:id="rId100"/>
    <p:sldId id="376" r:id="rId101"/>
    <p:sldId id="377" r:id="rId102"/>
    <p:sldId id="378" r:id="rId103"/>
    <p:sldId id="379" r:id="rId104"/>
    <p:sldId id="380" r:id="rId105"/>
    <p:sldId id="381" r:id="rId106"/>
    <p:sldId id="382" r:id="rId107"/>
    <p:sldId id="383" r:id="rId108"/>
    <p:sldId id="384" r:id="rId109"/>
    <p:sldId id="385" r:id="rId110"/>
    <p:sldId id="386" r:id="rId111"/>
    <p:sldId id="387" r:id="rId1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徐大佬" initials="徐大佬" lastIdx="10" clrIdx="0">
    <p:extLst>
      <p:ext uri="{19B8F6BF-5375-455C-9EA6-DF929625EA0E}">
        <p15:presenceInfo xmlns:p15="http://schemas.microsoft.com/office/powerpoint/2012/main" userId="fd2ba4b8ff8ac57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7"/>
    <p:restoredTop sz="86911" autoAdjust="0"/>
  </p:normalViewPr>
  <p:slideViewPr>
    <p:cSldViewPr snapToGrid="0">
      <p:cViewPr varScale="1">
        <p:scale>
          <a:sx n="54" d="100"/>
          <a:sy n="54" d="100"/>
        </p:scale>
        <p:origin x="65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media/hdphoto1.wdp>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60.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1B3422-9B07-4F4E-84BC-29AB171FCC60}" type="datetimeFigureOut">
              <a:rPr lang="zh-CN" altLang="en-US" smtClean="0"/>
              <a:t>2018/4/3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30B43C-93E4-4C69-9EE6-F33B3AF1B52B}" type="slidenum">
              <a:rPr lang="zh-CN" altLang="en-US" smtClean="0"/>
              <a:t>‹#›</a:t>
            </a:fld>
            <a:endParaRPr lang="zh-CN" altLang="en-US"/>
          </a:p>
        </p:txBody>
      </p:sp>
    </p:spTree>
    <p:extLst>
      <p:ext uri="{BB962C8B-B14F-4D97-AF65-F5344CB8AC3E}">
        <p14:creationId xmlns:p14="http://schemas.microsoft.com/office/powerpoint/2010/main" val="2406229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24</a:t>
            </a:r>
            <a:r>
              <a:rPr lang="zh-CN" altLang="en-US" sz="1200" b="0" i="0" kern="1200" dirty="0">
                <a:solidFill>
                  <a:schemeClr val="tx1"/>
                </a:solidFill>
                <a:effectLst/>
                <a:latin typeface="+mn-lt"/>
                <a:ea typeface="+mn-ea"/>
                <a:cs typeface="+mn-cs"/>
              </a:rPr>
              <a:t>小时便利店，因为店面很小，用户可以凭自己的经验浏览所有货架找到自己需要的东西。在沃尔玛，商品已经被放在无数的货架上，此时用户就需要借用分类信息找到自己需要的商品。而在淘宝或者当当，由于商品数目巨大，用户只能通过搜索引擎找到自己需要的商品。</a:t>
            </a:r>
            <a:r>
              <a:rPr lang="zh-CN" altLang="en-US" dirty="0"/>
              <a:t> </a:t>
            </a:r>
            <a:endParaRPr lang="en-US" altLang="zh-CN" dirty="0"/>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搜索引擎需要用户主动提供准确的关键词来寻找信息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推荐系统不需要用户提供明确的需求，而是通过分析用户的历史行为给用户的兴趣建模</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但是，如果用户没有</a:t>
            </a:r>
            <a:r>
              <a:rPr lang="zh-CN" altLang="en-US" sz="1200" b="0" i="0" kern="1200" dirty="0">
                <a:solidFill>
                  <a:srgbClr val="FF0000"/>
                </a:solidFill>
                <a:effectLst/>
                <a:latin typeface="+mn-lt"/>
                <a:ea typeface="+mn-ea"/>
                <a:cs typeface="+mn-cs"/>
              </a:rPr>
              <a:t>明确的需求</a:t>
            </a:r>
            <a:r>
              <a:rPr lang="zh-CN" altLang="en-US" sz="1200" b="0" i="0" kern="1200" dirty="0">
                <a:solidFill>
                  <a:schemeClr val="tx1"/>
                </a:solidFill>
                <a:effectLst/>
                <a:latin typeface="+mn-lt"/>
                <a:ea typeface="+mn-ea"/>
                <a:cs typeface="+mn-cs"/>
              </a:rPr>
              <a:t>呢？比如你今天很无聊，想下载一部电影看看。但当你打开某个下载网站，面对</a:t>
            </a:r>
            <a:r>
              <a:rPr lang="en-US" altLang="zh-CN" sz="1200" b="0" i="0" kern="1200" dirty="0">
                <a:solidFill>
                  <a:schemeClr val="tx1"/>
                </a:solidFill>
                <a:effectLst/>
                <a:latin typeface="+mn-lt"/>
                <a:ea typeface="+mn-ea"/>
                <a:cs typeface="+mn-cs"/>
              </a:rPr>
              <a:t>100</a:t>
            </a:r>
            <a:r>
              <a:rPr lang="zh-CN" altLang="en-US" sz="1200" b="0" i="0" kern="1200" dirty="0">
                <a:solidFill>
                  <a:schemeClr val="tx1"/>
                </a:solidFill>
                <a:effectLst/>
                <a:latin typeface="+mn-lt"/>
                <a:ea typeface="+mn-ea"/>
                <a:cs typeface="+mn-cs"/>
              </a:rPr>
              <a:t>年来发行的数不胜数的电影，你会手足无措，不知道该看哪一部。</a:t>
            </a:r>
            <a:r>
              <a:rPr lang="zh-CN" altLang="en-US" dirty="0"/>
              <a:t> </a:t>
            </a:r>
          </a:p>
        </p:txBody>
      </p:sp>
      <p:sp>
        <p:nvSpPr>
          <p:cNvPr id="4" name="灯片编号占位符 3"/>
          <p:cNvSpPr>
            <a:spLocks noGrp="1"/>
          </p:cNvSpPr>
          <p:nvPr>
            <p:ph type="sldNum" sz="quarter" idx="10"/>
          </p:nvPr>
        </p:nvSpPr>
        <p:spPr/>
        <p:txBody>
          <a:bodyPr/>
          <a:lstStyle/>
          <a:p>
            <a:fld id="{E530B43C-93E4-4C69-9EE6-F33B3AF1B52B}" type="slidenum">
              <a:rPr lang="zh-CN" altLang="en-US" smtClean="0"/>
              <a:t>2</a:t>
            </a:fld>
            <a:endParaRPr lang="zh-CN" altLang="en-US"/>
          </a:p>
        </p:txBody>
      </p:sp>
    </p:spTree>
    <p:extLst>
      <p:ext uri="{BB962C8B-B14F-4D97-AF65-F5344CB8AC3E}">
        <p14:creationId xmlns:p14="http://schemas.microsoft.com/office/powerpoint/2010/main" val="4951272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在用户的最相似近邻集</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中查找用户，并将目标用户与查找到的用户的相似度的值作为权值，然后将</a:t>
            </a:r>
            <a:r>
              <a:rPr lang="zh-CN" altLang="en-US" b="1" dirty="0">
                <a:solidFill>
                  <a:srgbClr val="FF0000"/>
                </a:solidFill>
                <a:latin typeface="微软雅黑" panose="020B0503020204020204" pitchFamily="34" charset="-122"/>
                <a:ea typeface="微软雅黑" panose="020B0503020204020204" pitchFamily="34" charset="-122"/>
              </a:rPr>
              <a:t>邻居用户对该项目的评分</a:t>
            </a:r>
            <a:r>
              <a:rPr lang="zh-CN" altLang="en-US" dirty="0">
                <a:latin typeface="微软雅黑" panose="020B0503020204020204" pitchFamily="34" charset="-122"/>
                <a:ea typeface="微软雅黑" panose="020B0503020204020204" pitchFamily="34" charset="-122"/>
              </a:rPr>
              <a:t>与</a:t>
            </a:r>
            <a:r>
              <a:rPr lang="zh-CN" altLang="en-US" b="1" dirty="0">
                <a:latin typeface="微软雅黑" panose="020B0503020204020204" pitchFamily="34" charset="-122"/>
                <a:ea typeface="微软雅黑" panose="020B0503020204020204" pitchFamily="34" charset="-122"/>
              </a:rPr>
              <a:t>此邻居用户的所有评分</a:t>
            </a:r>
            <a:r>
              <a:rPr lang="zh-CN" altLang="en-US" b="0" dirty="0">
                <a:latin typeface="微软雅黑" panose="020B0503020204020204" pitchFamily="34" charset="-122"/>
                <a:ea typeface="微软雅黑" panose="020B0503020204020204" pitchFamily="34" charset="-122"/>
              </a:rPr>
              <a:t>的</a:t>
            </a:r>
            <a:r>
              <a:rPr lang="zh-CN" altLang="en-US" b="1" dirty="0">
                <a:latin typeface="微软雅黑" panose="020B0503020204020204" pitchFamily="34" charset="-122"/>
                <a:ea typeface="微软雅黑" panose="020B0503020204020204" pitchFamily="34" charset="-122"/>
              </a:rPr>
              <a:t>差值</a:t>
            </a:r>
            <a:r>
              <a:rPr lang="zh-CN" altLang="en-US" dirty="0">
                <a:latin typeface="微软雅黑" panose="020B0503020204020204" pitchFamily="34" charset="-122"/>
                <a:ea typeface="微软雅黑" panose="020B0503020204020204" pitchFamily="34" charset="-122"/>
              </a:rPr>
              <a:t>进行</a:t>
            </a:r>
            <a:r>
              <a:rPr lang="zh-CN" altLang="en-US" b="1" dirty="0">
                <a:latin typeface="微软雅黑" panose="020B0503020204020204" pitchFamily="34" charset="-122"/>
                <a:ea typeface="微软雅黑" panose="020B0503020204020204" pitchFamily="34" charset="-122"/>
              </a:rPr>
              <a:t>加权平均</a:t>
            </a:r>
            <a:endParaRPr lang="en-US" altLang="zh-CN"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最相似的</a:t>
            </a:r>
            <a:r>
              <a:rPr lang="en-US" altLang="zh-CN" dirty="0"/>
              <a:t>N</a:t>
            </a:r>
            <a:r>
              <a:rPr lang="zh-CN" altLang="en-US" dirty="0"/>
              <a:t>个近邻与用户</a:t>
            </a:r>
            <a:r>
              <a:rPr lang="en-US" altLang="zh-CN" dirty="0"/>
              <a:t>a</a:t>
            </a:r>
            <a:r>
              <a:rPr lang="zh-CN" altLang="en-US" dirty="0"/>
              <a:t>的平均评分</a:t>
            </a:r>
            <a:r>
              <a:rPr lang="en-US" altLang="zh-CN" dirty="0"/>
              <a:t>-ra</a:t>
            </a:r>
            <a:r>
              <a:rPr lang="zh-CN" altLang="en-US" dirty="0"/>
              <a:t>的偏差，计算用户</a:t>
            </a:r>
            <a:r>
              <a:rPr lang="en-US" altLang="zh-CN" dirty="0"/>
              <a:t>a</a:t>
            </a:r>
            <a:r>
              <a:rPr lang="zh-CN" altLang="en-US" dirty="0"/>
              <a:t>对</a:t>
            </a:r>
            <a:r>
              <a:rPr lang="en-US" altLang="zh-CN" dirty="0"/>
              <a:t>p</a:t>
            </a:r>
            <a:r>
              <a:rPr lang="zh-CN" altLang="en-US" dirty="0"/>
              <a:t>的预测值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在用户的最相似近邻集</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中查找用户，并将目标用户与查找到的用户的相似度的值作为权值，然后将邻居用户对该项目的评分与此邻居用户的所有评分的差值进行加权平均。</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分子：每个近邻</a:t>
            </a:r>
            <a:r>
              <a:rPr lang="en-US" altLang="zh-CN" dirty="0"/>
              <a:t>b</a:t>
            </a:r>
            <a:r>
              <a:rPr lang="zh-CN" altLang="en-US" dirty="0"/>
              <a:t>对物品</a:t>
            </a:r>
            <a:r>
              <a:rPr lang="en-US" altLang="zh-CN" dirty="0"/>
              <a:t>p</a:t>
            </a:r>
            <a:r>
              <a:rPr lang="zh-CN" altLang="en-US" dirty="0"/>
              <a:t>评分的偏差值，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相似度则代表该偏差其在预测时所占的权重</a:t>
            </a:r>
          </a:p>
        </p:txBody>
      </p:sp>
      <p:sp>
        <p:nvSpPr>
          <p:cNvPr id="4" name="灯片编号占位符 3"/>
          <p:cNvSpPr>
            <a:spLocks noGrp="1"/>
          </p:cNvSpPr>
          <p:nvPr>
            <p:ph type="sldNum" sz="quarter" idx="10"/>
          </p:nvPr>
        </p:nvSpPr>
        <p:spPr/>
        <p:txBody>
          <a:bodyPr/>
          <a:lstStyle/>
          <a:p>
            <a:fld id="{5C2434C4-ED3A-4F7C-B37E-592254AC3D69}" type="slidenum">
              <a:rPr lang="zh-CN" altLang="en-US" smtClean="0"/>
              <a:t>33</a:t>
            </a:fld>
            <a:endParaRPr lang="zh-CN" altLang="en-US"/>
          </a:p>
        </p:txBody>
      </p:sp>
    </p:spTree>
    <p:extLst>
      <p:ext uri="{BB962C8B-B14F-4D97-AF65-F5344CB8AC3E}">
        <p14:creationId xmlns:p14="http://schemas.microsoft.com/office/powerpoint/2010/main" val="1703464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Jaccard similarity coefficient </a:t>
            </a:r>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35</a:t>
            </a:fld>
            <a:endParaRPr lang="zh-CN" altLang="en-US"/>
          </a:p>
        </p:txBody>
      </p:sp>
    </p:spTree>
    <p:extLst>
      <p:ext uri="{BB962C8B-B14F-4D97-AF65-F5344CB8AC3E}">
        <p14:creationId xmlns:p14="http://schemas.microsoft.com/office/powerpoint/2010/main" val="3653526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其中向量的第</a:t>
            </a:r>
            <a:r>
              <a:rPr lang="en-US" altLang="zh-CN" sz="1200" b="0" i="0" kern="1200" dirty="0">
                <a:solidFill>
                  <a:schemeClr val="tx1"/>
                </a:solidFill>
                <a:effectLst/>
                <a:latin typeface="+mn-lt"/>
                <a:ea typeface="+mn-ea"/>
                <a:cs typeface="+mn-cs"/>
              </a:rPr>
              <a:t>i</a:t>
            </a:r>
            <a:r>
              <a:rPr lang="zh-CN" altLang="en-US" sz="1200" b="0" i="0" kern="1200" dirty="0">
                <a:solidFill>
                  <a:schemeClr val="tx1"/>
                </a:solidFill>
                <a:effectLst/>
                <a:latin typeface="+mn-lt"/>
                <a:ea typeface="+mn-ea"/>
                <a:cs typeface="+mn-cs"/>
              </a:rPr>
              <a:t>个元素是该用户对第</a:t>
            </a:r>
            <a:r>
              <a:rPr lang="en-US" altLang="zh-CN" sz="1200" b="0" i="0" kern="1200" dirty="0">
                <a:solidFill>
                  <a:schemeClr val="tx1"/>
                </a:solidFill>
                <a:effectLst/>
                <a:latin typeface="+mn-lt"/>
                <a:ea typeface="+mn-ea"/>
                <a:cs typeface="+mn-cs"/>
              </a:rPr>
              <a:t>i</a:t>
            </a:r>
            <a:r>
              <a:rPr lang="zh-CN" altLang="en-US" sz="1200" b="0" i="0" kern="1200" dirty="0">
                <a:solidFill>
                  <a:schemeClr val="tx1"/>
                </a:solidFill>
                <a:effectLst/>
                <a:latin typeface="+mn-lt"/>
                <a:ea typeface="+mn-ea"/>
                <a:cs typeface="+mn-cs"/>
              </a:rPr>
              <a:t>个产品的评分值，未评分产品用</a:t>
            </a:r>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代替。夹角越小，余弦值越接近于</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，它们的方向更加吻合，则越相似。</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36</a:t>
            </a:fld>
            <a:endParaRPr lang="zh-CN" altLang="en-US"/>
          </a:p>
        </p:txBody>
      </p:sp>
    </p:spTree>
    <p:extLst>
      <p:ext uri="{BB962C8B-B14F-4D97-AF65-F5344CB8AC3E}">
        <p14:creationId xmlns:p14="http://schemas.microsoft.com/office/powerpoint/2010/main" val="1918389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协方差是一个反映两个随机变量相关程度的指标，如果一个变量跟随着另一个变量同时变大或者变小，那么这两个变量的协方差就是正值</a:t>
            </a:r>
            <a:endParaRPr lang="en-US" altLang="zh-CN" dirty="0"/>
          </a:p>
          <a:p>
            <a:r>
              <a:rPr lang="zh-CN" altLang="en-US" sz="1200" b="0" i="0" kern="1200" dirty="0">
                <a:solidFill>
                  <a:schemeClr val="tx1"/>
                </a:solidFill>
                <a:effectLst/>
                <a:latin typeface="+mn-lt"/>
                <a:ea typeface="+mn-ea"/>
                <a:cs typeface="+mn-cs"/>
              </a:rPr>
              <a:t>皮尔逊系数就是</a:t>
            </a:r>
            <a:r>
              <a:rPr lang="en-US" altLang="zh-CN" sz="1200" b="0" i="0" kern="1200" dirty="0">
                <a:solidFill>
                  <a:schemeClr val="tx1"/>
                </a:solidFill>
                <a:effectLst/>
                <a:latin typeface="+mn-lt"/>
                <a:ea typeface="+mn-ea"/>
                <a:cs typeface="+mn-cs"/>
              </a:rPr>
              <a:t>cos</a:t>
            </a:r>
            <a:r>
              <a:rPr lang="zh-CN" altLang="en-US" sz="1200" b="0" i="0" kern="1200" dirty="0">
                <a:solidFill>
                  <a:schemeClr val="tx1"/>
                </a:solidFill>
                <a:effectLst/>
                <a:latin typeface="+mn-lt"/>
                <a:ea typeface="+mn-ea"/>
                <a:cs typeface="+mn-cs"/>
              </a:rPr>
              <a:t>计算之前两个向量都先进行中心化</a:t>
            </a:r>
            <a:r>
              <a:rPr lang="en-US" altLang="zh-CN" sz="1200" b="0" i="0" kern="1200" dirty="0">
                <a:solidFill>
                  <a:schemeClr val="tx1"/>
                </a:solidFill>
                <a:effectLst/>
                <a:latin typeface="+mn-lt"/>
                <a:ea typeface="+mn-ea"/>
                <a:cs typeface="+mn-cs"/>
              </a:rPr>
              <a:t>(centered)</a:t>
            </a:r>
            <a:r>
              <a:rPr lang="zh-CN" altLang="en-US" sz="1200" b="0" i="0" kern="1200" dirty="0">
                <a:solidFill>
                  <a:schemeClr val="tx1"/>
                </a:solidFill>
                <a:effectLst/>
                <a:latin typeface="+mn-lt"/>
                <a:ea typeface="+mn-ea"/>
                <a:cs typeface="+mn-cs"/>
              </a:rPr>
              <a:t>，修正了用户间可能存在的度量标准不统一的问题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余弦距离更多的是从方向上区分差异，而对绝对的数值不敏感，更多的用于使用用户对内容评分来区分兴趣的相似度和差异，同时修正了用户间可能存在的度量标准不统一的问题（因为余弦距离对绝对数值不敏感）。</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余弦相似度在数值上的不敏感，会导致这样一种情况存在：</a:t>
            </a:r>
          </a:p>
          <a:p>
            <a:r>
              <a:rPr lang="zh-CN" altLang="en-US" sz="1200" b="0" i="0" kern="1200" dirty="0">
                <a:solidFill>
                  <a:schemeClr val="tx1"/>
                </a:solidFill>
                <a:effectLst/>
                <a:latin typeface="+mn-lt"/>
                <a:ea typeface="+mn-ea"/>
                <a:cs typeface="+mn-cs"/>
              </a:rPr>
              <a:t>用户对内容评分，按</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分制，</a:t>
            </a:r>
            <a:r>
              <a:rPr lang="en-US" altLang="zh-CN" sz="1200" b="0" i="0" kern="1200" dirty="0">
                <a:solidFill>
                  <a:schemeClr val="tx1"/>
                </a:solidFill>
                <a:effectLst/>
                <a:latin typeface="+mn-lt"/>
                <a:ea typeface="+mn-ea"/>
                <a:cs typeface="+mn-cs"/>
              </a:rPr>
              <a:t>X</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Y</a:t>
            </a:r>
            <a:r>
              <a:rPr lang="zh-CN" altLang="en-US" sz="1200" b="0" i="0" kern="1200" dirty="0">
                <a:solidFill>
                  <a:schemeClr val="tx1"/>
                </a:solidFill>
                <a:effectLst/>
                <a:latin typeface="+mn-lt"/>
                <a:ea typeface="+mn-ea"/>
                <a:cs typeface="+mn-cs"/>
              </a:rPr>
              <a:t>两个用户对两个内容的评分分别为（</a:t>
            </a:r>
            <a:r>
              <a:rPr lang="en-US" altLang="zh-CN" sz="1200" b="0" i="0" kern="1200" dirty="0">
                <a:solidFill>
                  <a:schemeClr val="tx1"/>
                </a:solidFill>
                <a:effectLst/>
                <a:latin typeface="+mn-lt"/>
                <a:ea typeface="+mn-ea"/>
                <a:cs typeface="+mn-cs"/>
              </a:rPr>
              <a:t>1,2</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4,5</a:t>
            </a:r>
            <a:r>
              <a:rPr lang="zh-CN" altLang="en-US" sz="1200" b="0" i="0" kern="1200" dirty="0">
                <a:solidFill>
                  <a:schemeClr val="tx1"/>
                </a:solidFill>
                <a:effectLst/>
                <a:latin typeface="+mn-lt"/>
                <a:ea typeface="+mn-ea"/>
                <a:cs typeface="+mn-cs"/>
              </a:rPr>
              <a:t>），使用余弦相似度得到的结果是</a:t>
            </a:r>
            <a:r>
              <a:rPr lang="en-US" altLang="zh-CN" sz="1200" b="0" i="0" kern="1200" dirty="0">
                <a:solidFill>
                  <a:schemeClr val="tx1"/>
                </a:solidFill>
                <a:effectLst/>
                <a:latin typeface="+mn-lt"/>
                <a:ea typeface="+mn-ea"/>
                <a:cs typeface="+mn-cs"/>
              </a:rPr>
              <a:t>0.98</a:t>
            </a:r>
            <a:r>
              <a:rPr lang="zh-CN" altLang="en-US" sz="1200" b="0" i="0" kern="1200" dirty="0">
                <a:solidFill>
                  <a:schemeClr val="tx1"/>
                </a:solidFill>
                <a:effectLst/>
                <a:latin typeface="+mn-lt"/>
                <a:ea typeface="+mn-ea"/>
                <a:cs typeface="+mn-cs"/>
              </a:rPr>
              <a:t>，两者极为相似。但从评分上看</a:t>
            </a:r>
            <a:r>
              <a:rPr lang="en-US" altLang="zh-CN" sz="1200" b="0" i="0" kern="1200" dirty="0">
                <a:solidFill>
                  <a:schemeClr val="tx1"/>
                </a:solidFill>
                <a:effectLst/>
                <a:latin typeface="+mn-lt"/>
                <a:ea typeface="+mn-ea"/>
                <a:cs typeface="+mn-cs"/>
              </a:rPr>
              <a:t>X</a:t>
            </a:r>
            <a:r>
              <a:rPr lang="zh-CN" altLang="en-US" sz="1200" b="0" i="0" kern="1200" dirty="0">
                <a:solidFill>
                  <a:schemeClr val="tx1"/>
                </a:solidFill>
                <a:effectLst/>
                <a:latin typeface="+mn-lt"/>
                <a:ea typeface="+mn-ea"/>
                <a:cs typeface="+mn-cs"/>
              </a:rPr>
              <a:t>似乎不喜欢</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这个 内容，而</a:t>
            </a:r>
            <a:r>
              <a:rPr lang="en-US" altLang="zh-CN" sz="1200" b="0" i="0" kern="1200" dirty="0">
                <a:solidFill>
                  <a:schemeClr val="tx1"/>
                </a:solidFill>
                <a:effectLst/>
                <a:latin typeface="+mn-lt"/>
                <a:ea typeface="+mn-ea"/>
                <a:cs typeface="+mn-cs"/>
              </a:rPr>
              <a:t>Y</a:t>
            </a:r>
            <a:r>
              <a:rPr lang="zh-CN" altLang="en-US" sz="1200" b="0" i="0" kern="1200" dirty="0">
                <a:solidFill>
                  <a:schemeClr val="tx1"/>
                </a:solidFill>
                <a:effectLst/>
                <a:latin typeface="+mn-lt"/>
                <a:ea typeface="+mn-ea"/>
                <a:cs typeface="+mn-cs"/>
              </a:rPr>
              <a:t>则比较喜欢，余弦相似度对数值的不敏感导致了结果的误差，需要修正这种不合理性就出现了调整余弦相似度，即所有维度上的数值都减去一个均值，比如</a:t>
            </a:r>
            <a:r>
              <a:rPr lang="en-US" altLang="zh-CN" sz="1200" b="0" i="0" kern="1200" dirty="0">
                <a:solidFill>
                  <a:schemeClr val="tx1"/>
                </a:solidFill>
                <a:effectLst/>
                <a:latin typeface="+mn-lt"/>
                <a:ea typeface="+mn-ea"/>
                <a:cs typeface="+mn-cs"/>
              </a:rPr>
              <a:t>X</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Y</a:t>
            </a:r>
            <a:r>
              <a:rPr lang="zh-CN" altLang="en-US" sz="1200" b="0" i="0" kern="1200" dirty="0">
                <a:solidFill>
                  <a:schemeClr val="tx1"/>
                </a:solidFill>
                <a:effectLst/>
                <a:latin typeface="+mn-lt"/>
                <a:ea typeface="+mn-ea"/>
                <a:cs typeface="+mn-cs"/>
              </a:rPr>
              <a:t>的评分均值都是</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，那么调整后为（</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1,2</a:t>
            </a:r>
            <a:r>
              <a:rPr lang="zh-CN" altLang="en-US" sz="1200" b="0" i="0" kern="1200" dirty="0">
                <a:solidFill>
                  <a:schemeClr val="tx1"/>
                </a:solidFill>
                <a:effectLst/>
                <a:latin typeface="+mn-lt"/>
                <a:ea typeface="+mn-ea"/>
                <a:cs typeface="+mn-cs"/>
              </a:rPr>
              <a:t>），再用余弦相似度计算，得到</a:t>
            </a:r>
            <a:r>
              <a:rPr lang="en-US" altLang="zh-CN" sz="1200" b="0" i="0" kern="1200" dirty="0">
                <a:solidFill>
                  <a:schemeClr val="tx1"/>
                </a:solidFill>
                <a:effectLst/>
                <a:latin typeface="+mn-lt"/>
                <a:ea typeface="+mn-ea"/>
                <a:cs typeface="+mn-cs"/>
              </a:rPr>
              <a:t>-0.8</a:t>
            </a:r>
            <a:r>
              <a:rPr lang="zh-CN" altLang="en-US" sz="1200" b="0" i="0" kern="1200" dirty="0">
                <a:solidFill>
                  <a:schemeClr val="tx1"/>
                </a:solidFill>
                <a:effectLst/>
                <a:latin typeface="+mn-lt"/>
                <a:ea typeface="+mn-ea"/>
                <a:cs typeface="+mn-cs"/>
              </a:rPr>
              <a:t>，相似度为负值并且差异不小，但显然更加符合现实。</a:t>
            </a:r>
          </a:p>
          <a:p>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37</a:t>
            </a:fld>
            <a:endParaRPr lang="zh-CN" altLang="en-US"/>
          </a:p>
        </p:txBody>
      </p:sp>
    </p:spTree>
    <p:extLst>
      <p:ext uri="{BB962C8B-B14F-4D97-AF65-F5344CB8AC3E}">
        <p14:creationId xmlns:p14="http://schemas.microsoft.com/office/powerpoint/2010/main" val="3042729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两个集合的交集除以两个集合的并集，所得的就是两个集合的相似度，直观的看就是下面这个图。</a:t>
            </a:r>
            <a:r>
              <a:rPr lang="en-US" altLang="zh-CN" sz="1200" b="0" i="0" kern="1200" dirty="0">
                <a:solidFill>
                  <a:schemeClr val="tx1"/>
                </a:solidFill>
                <a:effectLst/>
                <a:latin typeface="+mn-lt"/>
                <a:ea typeface="+mn-ea"/>
                <a:cs typeface="+mn-cs"/>
              </a:rPr>
              <a:t>Jaccard</a:t>
            </a:r>
            <a:r>
              <a:rPr lang="zh-CN" altLang="en-US" sz="1200" b="0" i="0" kern="1200" dirty="0">
                <a:solidFill>
                  <a:schemeClr val="tx1"/>
                </a:solidFill>
                <a:effectLst/>
                <a:latin typeface="+mn-lt"/>
                <a:ea typeface="+mn-ea"/>
                <a:cs typeface="+mn-cs"/>
              </a:rPr>
              <a:t>系数值越大，样本相似度越高。</a:t>
            </a:r>
            <a:endParaRPr lang="en-US" altLang="zh-CN" sz="1200" b="0" i="0" kern="1200" dirty="0">
              <a:solidFill>
                <a:schemeClr val="tx1"/>
              </a:solidFill>
              <a:effectLst/>
              <a:latin typeface="+mn-lt"/>
              <a:ea typeface="+mn-ea"/>
              <a:cs typeface="+mn-cs"/>
            </a:endParaRPr>
          </a:p>
          <a:p>
            <a:r>
              <a:rPr lang="en-US" altLang="zh-CN" dirty="0"/>
              <a:t>Jaccard</a:t>
            </a:r>
            <a:r>
              <a:rPr lang="zh-CN" altLang="en-US" dirty="0"/>
              <a:t>系数主要用于计算符号度量或布尔值度量的个体间的相似度，因为个体的特征属性都是由符号度量或者布尔值标识，因此无法衡量差异具体值的大小，只能获得“是否相同”这个结果，所以</a:t>
            </a:r>
            <a:r>
              <a:rPr lang="en-US" altLang="zh-CN" dirty="0"/>
              <a:t>Jaccard</a:t>
            </a:r>
            <a:r>
              <a:rPr lang="zh-CN" altLang="en-US" dirty="0"/>
              <a:t>系数只关心个体间共同具有的特征是否一致这个问题。如果比较</a:t>
            </a:r>
            <a:r>
              <a:rPr lang="en-US" altLang="zh-CN" dirty="0"/>
              <a:t>X</a:t>
            </a:r>
            <a:r>
              <a:rPr lang="zh-CN" altLang="en-US" dirty="0"/>
              <a:t>与</a:t>
            </a:r>
            <a:r>
              <a:rPr lang="en-US" altLang="zh-CN" dirty="0"/>
              <a:t>Y</a:t>
            </a:r>
            <a:r>
              <a:rPr lang="zh-CN" altLang="en-US" dirty="0"/>
              <a:t>的</a:t>
            </a:r>
            <a:r>
              <a:rPr lang="en-US" altLang="zh-CN" dirty="0"/>
              <a:t>Jaccard</a:t>
            </a:r>
            <a:r>
              <a:rPr lang="zh-CN" altLang="en-US" dirty="0"/>
              <a:t>相似系数，只比较</a:t>
            </a:r>
            <a:r>
              <a:rPr lang="en-US" altLang="zh-CN" dirty="0" err="1"/>
              <a:t>xn</a:t>
            </a:r>
            <a:r>
              <a:rPr lang="zh-CN" altLang="en-US" dirty="0"/>
              <a:t>和</a:t>
            </a:r>
            <a:r>
              <a:rPr lang="en-US" altLang="zh-CN" dirty="0" err="1"/>
              <a:t>yn</a:t>
            </a:r>
            <a:r>
              <a:rPr lang="zh-CN" altLang="en-US" dirty="0"/>
              <a:t>中相同的个数。</a:t>
            </a:r>
          </a:p>
          <a:p>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38</a:t>
            </a:fld>
            <a:endParaRPr lang="zh-CN" altLang="en-US"/>
          </a:p>
        </p:txBody>
      </p:sp>
    </p:spTree>
    <p:extLst>
      <p:ext uri="{BB962C8B-B14F-4D97-AF65-F5344CB8AC3E}">
        <p14:creationId xmlns:p14="http://schemas.microsoft.com/office/powerpoint/2010/main" val="34574499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很多领域会存在一些所有人都喜爱的物品 </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让两个用户对有争议的物品达成共识会比对广受欢迎的物品达成共识更有价值。但</a:t>
            </a:r>
            <a:r>
              <a:rPr lang="en-US" altLang="zh-CN" sz="1200" b="0" i="0" kern="1200" dirty="0" err="1">
                <a:solidFill>
                  <a:schemeClr val="tx1"/>
                </a:solidFill>
                <a:effectLst/>
                <a:latin typeface="+mn-lt"/>
                <a:ea typeface="+mn-ea"/>
                <a:cs typeface="+mn-cs"/>
              </a:rPr>
              <a:t>pearson</a:t>
            </a:r>
            <a:r>
              <a:rPr lang="zh-CN" altLang="en-US" sz="1200" b="0" i="0" kern="1200" dirty="0">
                <a:solidFill>
                  <a:schemeClr val="tx1"/>
                </a:solidFill>
                <a:effectLst/>
                <a:latin typeface="+mn-lt"/>
                <a:ea typeface="+mn-ea"/>
                <a:cs typeface="+mn-cs"/>
              </a:rPr>
              <a:t>这样的相似度方法无法将这种情况考虑在内</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反用户频率：</a:t>
            </a:r>
            <a:r>
              <a:rPr lang="en-US" altLang="zh-CN" sz="1200" b="0" i="0" kern="1200" dirty="0">
                <a:solidFill>
                  <a:schemeClr val="tx1"/>
                </a:solidFill>
                <a:effectLst/>
                <a:latin typeface="+mn-lt"/>
                <a:ea typeface="+mn-ea"/>
                <a:cs typeface="+mn-cs"/>
              </a:rPr>
              <a:t>1998</a:t>
            </a:r>
            <a:r>
              <a:rPr lang="zh-CN" altLang="en-US" sz="1200" b="0" i="0" kern="1200" dirty="0">
                <a:solidFill>
                  <a:schemeClr val="tx1"/>
                </a:solidFill>
                <a:effectLst/>
                <a:latin typeface="+mn-lt"/>
                <a:ea typeface="+mn-ea"/>
                <a:cs typeface="+mn-cs"/>
              </a:rPr>
              <a:t>，对物品的评分进行变换</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两位用户是否仅同时给很少的物品评分（他们可能只是碰巧意见相同））或者他们是否对很多物品意见都一致。事实上，基于近邻评分的预测方法在遇到当前用户只为非常少的共同物品评分时会出错，导致不准的预测。（物品少于</a:t>
            </a:r>
            <a:r>
              <a:rPr lang="en-US" altLang="zh-CN" sz="1200" b="0" i="0" kern="1200" dirty="0">
                <a:solidFill>
                  <a:schemeClr val="tx1"/>
                </a:solidFill>
                <a:effectLst/>
                <a:latin typeface="+mn-lt"/>
                <a:ea typeface="+mn-ea"/>
                <a:cs typeface="+mn-cs"/>
              </a:rPr>
              <a:t>50</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p</a:t>
            </a:r>
            <a:r>
              <a:rPr lang="zh-CN" altLang="en-US" dirty="0"/>
              <a:t>：</a:t>
            </a:r>
            <a:r>
              <a:rPr lang="en-US" altLang="zh-CN" dirty="0"/>
              <a:t>2.5</a:t>
            </a:r>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39</a:t>
            </a:fld>
            <a:endParaRPr lang="zh-CN" altLang="en-US"/>
          </a:p>
        </p:txBody>
      </p:sp>
    </p:spTree>
    <p:extLst>
      <p:ext uri="{BB962C8B-B14F-4D97-AF65-F5344CB8AC3E}">
        <p14:creationId xmlns:p14="http://schemas.microsoft.com/office/powerpoint/2010/main" val="2507810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mj-lt"/>
              <a:buNone/>
              <a:tabLst/>
              <a:defRPr/>
            </a:pPr>
            <a:r>
              <a:rPr lang="zh-CN" altLang="en-US" sz="1200" dirty="0">
                <a:latin typeface="微软雅黑" panose="020B0503020204020204" pitchFamily="34" charset="-122"/>
                <a:ea typeface="微软雅黑" panose="020B0503020204020204" pitchFamily="34" charset="-122"/>
              </a:rPr>
              <a:t>优点：</a:t>
            </a:r>
            <a:endParaRPr lang="en-US" altLang="zh-CN" sz="1200" dirty="0">
              <a:latin typeface="微软雅黑" panose="020B0503020204020204" pitchFamily="34" charset="-122"/>
              <a:ea typeface="微软雅黑" panose="020B0503020204020204" pitchFamily="34" charset="-122"/>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dirty="0">
                <a:latin typeface="微软雅黑" panose="020B0503020204020204" pitchFamily="34" charset="-122"/>
                <a:ea typeface="微软雅黑" panose="020B0503020204020204" pitchFamily="34" charset="-122"/>
              </a:rPr>
              <a:t>它能够通过用户间的相互协助、根据用户对物品的评分的相似性对用户进行分类，所得到的结果是比较精确的。</a:t>
            </a:r>
            <a:endParaRPr lang="en-US" altLang="zh-CN" sz="1200" dirty="0">
              <a:latin typeface="微软雅黑" panose="020B0503020204020204" pitchFamily="34" charset="-122"/>
              <a:ea typeface="微软雅黑" panose="020B0503020204020204" pitchFamily="34" charset="-122"/>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dirty="0">
                <a:latin typeface="微软雅黑" panose="020B0503020204020204" pitchFamily="34" charset="-122"/>
                <a:ea typeface="微软雅黑" panose="020B0503020204020204" pitchFamily="34" charset="-122"/>
              </a:rPr>
              <a:t>在基于用户的协同过滤系统中，所有用户都能从邻居用户的反馈评价中得益，只要每个用户为系统贡献一份力量，系统的性能就会越来与完善。</a:t>
            </a:r>
            <a:endParaRPr lang="en-US" altLang="zh-CN" sz="1200" dirty="0">
              <a:latin typeface="微软雅黑" panose="020B0503020204020204" pitchFamily="34" charset="-122"/>
              <a:ea typeface="微软雅黑" panose="020B0503020204020204" pitchFamily="34" charset="-122"/>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dirty="0">
                <a:latin typeface="微软雅黑" panose="020B0503020204020204" pitchFamily="34" charset="-122"/>
                <a:ea typeface="微软雅黑" panose="020B0503020204020204" pitchFamily="34" charset="-122"/>
              </a:rPr>
              <a:t>基于用户的协同过滤系统容易挖掘出目标用户潜在的新兴趣，即能够实现奇异发现</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缺点：</a:t>
            </a:r>
            <a:endParaRPr lang="en-US" altLang="zh-CN" dirty="0"/>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b="0" i="0" kern="1200" dirty="0">
                <a:solidFill>
                  <a:schemeClr val="tx1"/>
                </a:solidFill>
                <a:effectLst/>
                <a:latin typeface="+mn-lt"/>
                <a:ea typeface="+mn-ea"/>
                <a:cs typeface="+mn-cs"/>
              </a:rPr>
              <a:t>在一些大型网站如亚马逊，用户评价过的项目质量相对网站中总项目数量可谓是冰山一角，这就导致了用户项目评分矩阵的数据极端稀疏，在计算用户的最近邻时准确率就会比较低，从而使得推荐系统的推荐质量急剧下降。 </a:t>
            </a:r>
            <a:endParaRPr lang="en-US" altLang="zh-CN" dirty="0"/>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b="0" i="0" kern="1200" dirty="0">
                <a:solidFill>
                  <a:schemeClr val="tx1"/>
                </a:solidFill>
                <a:effectLst/>
                <a:latin typeface="+mn-lt"/>
                <a:ea typeface="+mn-ea"/>
                <a:cs typeface="+mn-cs"/>
              </a:rPr>
              <a:t>适用于用户较少的场合，如果用户很多，计算用户相似度矩阵代价很大</a:t>
            </a:r>
            <a:endParaRPr lang="en-US" altLang="zh-CN" sz="1200" b="0" i="0" kern="120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41</a:t>
            </a:fld>
            <a:endParaRPr lang="zh-CN" altLang="en-US"/>
          </a:p>
        </p:txBody>
      </p:sp>
    </p:spTree>
    <p:extLst>
      <p:ext uri="{BB962C8B-B14F-4D97-AF65-F5344CB8AC3E}">
        <p14:creationId xmlns:p14="http://schemas.microsoft.com/office/powerpoint/2010/main" val="534120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200" b="0" i="0" kern="1200" dirty="0">
                <a:solidFill>
                  <a:schemeClr val="tx1"/>
                </a:solidFill>
                <a:effectLst/>
                <a:latin typeface="+mn-lt"/>
                <a:ea typeface="+mn-ea"/>
                <a:cs typeface="+mn-cs"/>
              </a:rPr>
              <a:t>适用于用户较少的场合，如果用户很多，计算用户相似度矩阵代价很大</a:t>
            </a:r>
            <a:endParaRPr lang="en-US" altLang="zh-CN" sz="1200" b="0" i="0" kern="120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dirty="0"/>
              <a:t>时效性较强，如新闻过滤</a:t>
            </a:r>
            <a:r>
              <a:rPr lang="en-US" altLang="zh-CN" dirty="0"/>
              <a:t>//////</a:t>
            </a:r>
            <a:r>
              <a:rPr lang="zh-CN" altLang="en-US" dirty="0"/>
              <a:t>长尾物品丰富，如偏好物品推荐</a:t>
            </a:r>
            <a:endParaRPr lang="en-US" altLang="zh-CN" dirty="0"/>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dirty="0"/>
              <a:t>用户</a:t>
            </a:r>
            <a:r>
              <a:rPr lang="en-US" altLang="zh-CN" dirty="0"/>
              <a:t>/</a:t>
            </a:r>
            <a:r>
              <a:rPr lang="zh-CN" altLang="en-US" dirty="0"/>
              <a:t>物品 相似度表是</a:t>
            </a:r>
            <a:r>
              <a:rPr lang="zh-CN" altLang="en-US" sz="1200" b="0" i="0" u="none" strike="noStrike" kern="1200" baseline="0" dirty="0">
                <a:solidFill>
                  <a:schemeClr val="dk1"/>
                </a:solidFill>
                <a:latin typeface="+mn-ea"/>
                <a:ea typeface="+mn-ea"/>
                <a:cs typeface="+mn-cs"/>
              </a:rPr>
              <a:t>每隔一段时间</a:t>
            </a:r>
            <a:r>
              <a:rPr lang="zh-CN" altLang="en-US" dirty="0"/>
              <a:t>离线计算的。</a:t>
            </a:r>
            <a:endParaRPr lang="en-US" altLang="zh-CN" dirty="0"/>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tLang="zh-CN" sz="1200" b="0" i="0" kern="120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42</a:t>
            </a:fld>
            <a:endParaRPr lang="zh-CN" altLang="en-US"/>
          </a:p>
        </p:txBody>
      </p:sp>
    </p:spTree>
    <p:extLst>
      <p:ext uri="{BB962C8B-B14F-4D97-AF65-F5344CB8AC3E}">
        <p14:creationId xmlns:p14="http://schemas.microsoft.com/office/powerpoint/2010/main" val="3717489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43</a:t>
            </a:fld>
            <a:endParaRPr lang="zh-CN" altLang="en-US"/>
          </a:p>
        </p:txBody>
      </p:sp>
    </p:spTree>
    <p:extLst>
      <p:ext uri="{BB962C8B-B14F-4D97-AF65-F5344CB8AC3E}">
        <p14:creationId xmlns:p14="http://schemas.microsoft.com/office/powerpoint/2010/main" val="28557420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46</a:t>
            </a:fld>
            <a:endParaRPr lang="zh-CN" altLang="en-US"/>
          </a:p>
        </p:txBody>
      </p:sp>
    </p:spTree>
    <p:extLst>
      <p:ext uri="{BB962C8B-B14F-4D97-AF65-F5344CB8AC3E}">
        <p14:creationId xmlns:p14="http://schemas.microsoft.com/office/powerpoint/2010/main" val="3074796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15</a:t>
            </a:fld>
            <a:endParaRPr lang="zh-CN" altLang="en-US"/>
          </a:p>
        </p:txBody>
      </p:sp>
    </p:spTree>
    <p:extLst>
      <p:ext uri="{BB962C8B-B14F-4D97-AF65-F5344CB8AC3E}">
        <p14:creationId xmlns:p14="http://schemas.microsoft.com/office/powerpoint/2010/main" val="42867696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49</a:t>
            </a:fld>
            <a:endParaRPr lang="zh-CN" altLang="en-US"/>
          </a:p>
        </p:txBody>
      </p:sp>
    </p:spTree>
    <p:extLst>
      <p:ext uri="{BB962C8B-B14F-4D97-AF65-F5344CB8AC3E}">
        <p14:creationId xmlns:p14="http://schemas.microsoft.com/office/powerpoint/2010/main" val="14597170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50</a:t>
            </a:fld>
            <a:endParaRPr lang="zh-CN" altLang="en-US"/>
          </a:p>
        </p:txBody>
      </p:sp>
    </p:spTree>
    <p:extLst>
      <p:ext uri="{BB962C8B-B14F-4D97-AF65-F5344CB8AC3E}">
        <p14:creationId xmlns:p14="http://schemas.microsoft.com/office/powerpoint/2010/main" val="2414946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要计算前面的两个参数，需要一个训练集，对于每个用户</a:t>
            </a:r>
            <a:r>
              <a:rPr lang="en-US" altLang="zh-CN" dirty="0"/>
              <a:t>u</a:t>
            </a:r>
            <a:r>
              <a:rPr lang="zh-CN" altLang="en-US" dirty="0"/>
              <a:t>，训练集里都包含了用户</a:t>
            </a:r>
            <a:r>
              <a:rPr lang="en-US" altLang="zh-CN" dirty="0"/>
              <a:t>u</a:t>
            </a:r>
            <a:r>
              <a:rPr lang="zh-CN" altLang="en-US" dirty="0"/>
              <a:t>喜欢的物品和不感兴趣的物品，通过学习这个数据集，就可以获得上面的模型参数。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我们下面围绕这条主线展开</a:t>
            </a:r>
            <a:endParaRPr lang="en-US" altLang="zh-CN" dirty="0"/>
          </a:p>
          <a:p>
            <a:endParaRPr lang="en-US" altLang="zh-CN" dirty="0"/>
          </a:p>
          <a:p>
            <a:r>
              <a:rPr lang="zh-CN" altLang="en-US" dirty="0"/>
              <a:t>因为隐形反馈在生成出负样本之后和显性反馈的过程相同，所以这里主要讨论隐形反馈的情形。</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52</a:t>
            </a:fld>
            <a:endParaRPr lang="zh-CN" altLang="en-US"/>
          </a:p>
        </p:txBody>
      </p:sp>
    </p:spTree>
    <p:extLst>
      <p:ext uri="{BB962C8B-B14F-4D97-AF65-F5344CB8AC3E}">
        <p14:creationId xmlns:p14="http://schemas.microsoft.com/office/powerpoint/2010/main" val="1687739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一般认为，很热门而用户却没有行为更加代表用户对这个物品不感兴趣。因为对于冷门的物品，用户可能是压根没在网站中发现这个物品，所以谈不上是否感兴趣。</a:t>
            </a:r>
          </a:p>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53</a:t>
            </a:fld>
            <a:endParaRPr lang="zh-CN" altLang="en-US"/>
          </a:p>
        </p:txBody>
      </p:sp>
    </p:spTree>
    <p:extLst>
      <p:ext uri="{BB962C8B-B14F-4D97-AF65-F5344CB8AC3E}">
        <p14:creationId xmlns:p14="http://schemas.microsoft.com/office/powerpoint/2010/main" val="468300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a:solidFill>
                  <a:schemeClr val="tx1"/>
                </a:solidFill>
                <a:latin typeface="+mn-lt"/>
                <a:ea typeface="+mn-ea"/>
                <a:cs typeface="+mn-cs"/>
              </a:rPr>
              <a:t>经典的</a:t>
            </a:r>
            <a:r>
              <a:rPr lang="en-US" altLang="zh-CN" sz="1200" b="0" i="0" u="none" strike="noStrike" kern="1200" baseline="0" dirty="0">
                <a:solidFill>
                  <a:schemeClr val="tx1"/>
                </a:solidFill>
                <a:latin typeface="+mn-lt"/>
                <a:ea typeface="+mn-ea"/>
                <a:cs typeface="+mn-cs"/>
              </a:rPr>
              <a:t>LFM</a:t>
            </a:r>
            <a:r>
              <a:rPr lang="zh-CN" altLang="en-US" sz="1200" b="0" i="0" u="none" strike="noStrike" kern="1200" baseline="0" dirty="0">
                <a:solidFill>
                  <a:schemeClr val="tx1"/>
                </a:solidFill>
                <a:latin typeface="+mn-lt"/>
                <a:ea typeface="+mn-ea"/>
                <a:cs typeface="+mn-cs"/>
              </a:rPr>
              <a:t>模型每次训练时都需要扫描</a:t>
            </a:r>
            <a:r>
              <a:rPr lang="zh-CN" altLang="en-US" sz="1200" b="0" i="0" u="none" strike="noStrike" kern="1200" baseline="0" dirty="0">
                <a:solidFill>
                  <a:srgbClr val="FF0000"/>
                </a:solidFill>
                <a:latin typeface="+mn-lt"/>
                <a:ea typeface="+mn-ea"/>
                <a:cs typeface="+mn-cs"/>
              </a:rPr>
              <a:t>所有的用户行为记录</a:t>
            </a:r>
            <a:r>
              <a:rPr lang="zh-CN" altLang="en-US" sz="1200" b="0" i="0" u="none" strike="noStrike" kern="1200" baseline="0" dirty="0">
                <a:solidFill>
                  <a:schemeClr val="tx1"/>
                </a:solidFill>
                <a:latin typeface="+mn-lt"/>
                <a:ea typeface="+mn-ea"/>
                <a:cs typeface="+mn-cs"/>
              </a:rPr>
              <a:t>，才能计算出用户隐类向量（</a:t>
            </a:r>
            <a:r>
              <a:rPr lang="en-US" altLang="zh-CN" sz="1200" b="0" i="1" u="none" strike="noStrike" kern="1200" baseline="0" dirty="0" err="1">
                <a:solidFill>
                  <a:schemeClr val="tx1"/>
                </a:solidFill>
                <a:latin typeface="+mn-lt"/>
                <a:ea typeface="+mn-ea"/>
                <a:cs typeface="+mn-cs"/>
              </a:rPr>
              <a:t>pu</a:t>
            </a:r>
            <a:r>
              <a:rPr lang="zh-CN" altLang="en-US" sz="1200" b="0" i="0" u="none" strike="noStrike" kern="1200" baseline="0" dirty="0">
                <a:solidFill>
                  <a:schemeClr val="tx1"/>
                </a:solidFill>
                <a:latin typeface="+mn-lt"/>
                <a:ea typeface="+mn-ea"/>
                <a:cs typeface="+mn-cs"/>
              </a:rPr>
              <a:t>）和物品隐类向量（</a:t>
            </a:r>
            <a:r>
              <a:rPr lang="en-US" altLang="zh-CN" sz="1200" b="0" i="1" u="none" strike="noStrike" kern="1200" baseline="0" dirty="0">
                <a:solidFill>
                  <a:schemeClr val="tx1"/>
                </a:solidFill>
                <a:latin typeface="+mn-lt"/>
                <a:ea typeface="+mn-ea"/>
                <a:cs typeface="+mn-cs"/>
              </a:rPr>
              <a:t>qi</a:t>
            </a:r>
            <a:r>
              <a:rPr lang="zh-CN" altLang="en-US" sz="1200" b="0" i="0" u="none" strike="noStrike" kern="1200" baseline="0" dirty="0">
                <a:solidFill>
                  <a:schemeClr val="tx1"/>
                </a:solidFill>
                <a:latin typeface="+mn-lt"/>
                <a:ea typeface="+mn-ea"/>
                <a:cs typeface="+mn-cs"/>
              </a:rPr>
              <a:t>）。而且训练过程需要在用户行为记录上反复迭代才能获得比较好的性能。因此，</a:t>
            </a:r>
            <a:r>
              <a:rPr lang="en-US" altLang="zh-CN" sz="1200" b="0" i="0" u="none" strike="noStrike" kern="1200" baseline="0" dirty="0">
                <a:solidFill>
                  <a:schemeClr val="tx1"/>
                </a:solidFill>
                <a:latin typeface="+mn-lt"/>
                <a:ea typeface="+mn-ea"/>
                <a:cs typeface="+mn-cs"/>
              </a:rPr>
              <a:t>LFM</a:t>
            </a:r>
            <a:r>
              <a:rPr lang="zh-CN" altLang="en-US" sz="1200" b="0" i="0" u="none" strike="noStrike" kern="1200" baseline="0" dirty="0">
                <a:solidFill>
                  <a:schemeClr val="tx1"/>
                </a:solidFill>
                <a:latin typeface="+mn-lt"/>
                <a:ea typeface="+mn-ea"/>
                <a:cs typeface="+mn-cs"/>
              </a:rPr>
              <a:t>的每次训练都很耗时。</a:t>
            </a:r>
            <a:endParaRPr lang="en-US" altLang="zh-CN"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有些情况下要求推荐系统能在较短的时间内将物品推荐给用户，例如实时性较强的新闻推荐等。</a:t>
            </a:r>
          </a:p>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56</a:t>
            </a:fld>
            <a:endParaRPr lang="zh-CN" altLang="en-US"/>
          </a:p>
        </p:txBody>
      </p:sp>
    </p:spTree>
    <p:extLst>
      <p:ext uri="{BB962C8B-B14F-4D97-AF65-F5344CB8AC3E}">
        <p14:creationId xmlns:p14="http://schemas.microsoft.com/office/powerpoint/2010/main" val="714885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57</a:t>
            </a:fld>
            <a:endParaRPr lang="zh-CN" altLang="en-US"/>
          </a:p>
        </p:txBody>
      </p:sp>
    </p:spTree>
    <p:extLst>
      <p:ext uri="{BB962C8B-B14F-4D97-AF65-F5344CB8AC3E}">
        <p14:creationId xmlns:p14="http://schemas.microsoft.com/office/powerpoint/2010/main" val="3543250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60</a:t>
            </a:fld>
            <a:endParaRPr lang="zh-CN" altLang="en-US"/>
          </a:p>
        </p:txBody>
      </p:sp>
    </p:spTree>
    <p:extLst>
      <p:ext uri="{BB962C8B-B14F-4D97-AF65-F5344CB8AC3E}">
        <p14:creationId xmlns:p14="http://schemas.microsoft.com/office/powerpoint/2010/main" val="29232509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61</a:t>
            </a:fld>
            <a:endParaRPr lang="zh-CN" altLang="en-US"/>
          </a:p>
        </p:txBody>
      </p:sp>
    </p:spTree>
    <p:extLst>
      <p:ext uri="{BB962C8B-B14F-4D97-AF65-F5344CB8AC3E}">
        <p14:creationId xmlns:p14="http://schemas.microsoft.com/office/powerpoint/2010/main" val="12785443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62</a:t>
            </a:fld>
            <a:endParaRPr lang="zh-CN" altLang="en-US"/>
          </a:p>
        </p:txBody>
      </p:sp>
    </p:spTree>
    <p:extLst>
      <p:ext uri="{BB962C8B-B14F-4D97-AF65-F5344CB8AC3E}">
        <p14:creationId xmlns:p14="http://schemas.microsoft.com/office/powerpoint/2010/main" val="3170665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63</a:t>
            </a:fld>
            <a:endParaRPr lang="zh-CN" altLang="en-US"/>
          </a:p>
        </p:txBody>
      </p:sp>
    </p:spTree>
    <p:extLst>
      <p:ext uri="{BB962C8B-B14F-4D97-AF65-F5344CB8AC3E}">
        <p14:creationId xmlns:p14="http://schemas.microsoft.com/office/powerpoint/2010/main" val="613440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24</a:t>
            </a:fld>
            <a:endParaRPr lang="zh-CN" altLang="en-US"/>
          </a:p>
        </p:txBody>
      </p:sp>
    </p:spTree>
    <p:extLst>
      <p:ext uri="{BB962C8B-B14F-4D97-AF65-F5344CB8AC3E}">
        <p14:creationId xmlns:p14="http://schemas.microsoft.com/office/powerpoint/2010/main" val="1650068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err="1">
                <a:solidFill>
                  <a:schemeClr val="tx1"/>
                </a:solidFill>
                <a:effectLst/>
                <a:latin typeface="+mn-lt"/>
                <a:ea typeface="+mn-ea"/>
                <a:cs typeface="+mn-cs"/>
              </a:rPr>
              <a:t>Lastfm</a:t>
            </a:r>
            <a:r>
              <a:rPr lang="zh-CN" altLang="en-US" sz="1200" b="0" i="0" kern="1200" dirty="0">
                <a:solidFill>
                  <a:schemeClr val="tx1"/>
                </a:solidFill>
                <a:effectLst/>
                <a:latin typeface="+mn-lt"/>
                <a:ea typeface="+mn-ea"/>
                <a:cs typeface="+mn-cs"/>
              </a:rPr>
              <a:t>数据集参见</a:t>
            </a:r>
            <a:r>
              <a:rPr lang="en-US" altLang="zh-CN" sz="1200" b="0" i="0" kern="1200" dirty="0">
                <a:solidFill>
                  <a:schemeClr val="tx1"/>
                </a:solidFill>
                <a:effectLst/>
                <a:latin typeface="+mn-lt"/>
                <a:ea typeface="+mn-ea"/>
                <a:cs typeface="+mn-cs"/>
              </a:rPr>
              <a:t>http://www.dtic.upf.edu/~ocelma/MusicRecommendationDataset/lastfm-1K.html</a:t>
            </a:r>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71</a:t>
            </a:fld>
            <a:endParaRPr lang="zh-CN" altLang="en-US"/>
          </a:p>
        </p:txBody>
      </p:sp>
    </p:spTree>
    <p:extLst>
      <p:ext uri="{BB962C8B-B14F-4D97-AF65-F5344CB8AC3E}">
        <p14:creationId xmlns:p14="http://schemas.microsoft.com/office/powerpoint/2010/main" val="11708199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err="1">
                <a:solidFill>
                  <a:schemeClr val="tx1"/>
                </a:solidFill>
                <a:effectLst/>
                <a:latin typeface="+mn-lt"/>
                <a:ea typeface="+mn-ea"/>
                <a:cs typeface="+mn-cs"/>
              </a:rPr>
              <a:t>Lastfm</a:t>
            </a:r>
            <a:r>
              <a:rPr lang="zh-CN" altLang="en-US" sz="1200" b="0" i="0" kern="1200" dirty="0">
                <a:solidFill>
                  <a:schemeClr val="tx1"/>
                </a:solidFill>
                <a:effectLst/>
                <a:latin typeface="+mn-lt"/>
                <a:ea typeface="+mn-ea"/>
                <a:cs typeface="+mn-cs"/>
              </a:rPr>
              <a:t>数据集参见</a:t>
            </a:r>
            <a:r>
              <a:rPr lang="en-US" altLang="zh-CN" sz="1200" b="0" i="0" kern="1200" dirty="0">
                <a:solidFill>
                  <a:schemeClr val="tx1"/>
                </a:solidFill>
                <a:effectLst/>
                <a:latin typeface="+mn-lt"/>
                <a:ea typeface="+mn-ea"/>
                <a:cs typeface="+mn-cs"/>
              </a:rPr>
              <a:t>http://www.dtic.upf.edu/~ocelma/MusicRecommendationDataset/lastfm-1K.html</a:t>
            </a:r>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72</a:t>
            </a:fld>
            <a:endParaRPr lang="zh-CN" altLang="en-US"/>
          </a:p>
        </p:txBody>
      </p:sp>
    </p:spTree>
    <p:extLst>
      <p:ext uri="{BB962C8B-B14F-4D97-AF65-F5344CB8AC3E}">
        <p14:creationId xmlns:p14="http://schemas.microsoft.com/office/powerpoint/2010/main" val="541976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73</a:t>
            </a:fld>
            <a:endParaRPr lang="zh-CN" altLang="en-US"/>
          </a:p>
        </p:txBody>
      </p:sp>
    </p:spTree>
    <p:extLst>
      <p:ext uri="{BB962C8B-B14F-4D97-AF65-F5344CB8AC3E}">
        <p14:creationId xmlns:p14="http://schemas.microsoft.com/office/powerpoint/2010/main" val="42915460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77</a:t>
            </a:fld>
            <a:endParaRPr lang="zh-CN" altLang="en-US"/>
          </a:p>
        </p:txBody>
      </p:sp>
    </p:spTree>
    <p:extLst>
      <p:ext uri="{BB962C8B-B14F-4D97-AF65-F5344CB8AC3E}">
        <p14:creationId xmlns:p14="http://schemas.microsoft.com/office/powerpoint/2010/main" val="11540243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78</a:t>
            </a:fld>
            <a:endParaRPr lang="zh-CN" altLang="en-US"/>
          </a:p>
        </p:txBody>
      </p:sp>
    </p:spTree>
    <p:extLst>
      <p:ext uri="{BB962C8B-B14F-4D97-AF65-F5344CB8AC3E}">
        <p14:creationId xmlns:p14="http://schemas.microsoft.com/office/powerpoint/2010/main" val="22167932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79</a:t>
            </a:fld>
            <a:endParaRPr lang="zh-CN" altLang="en-US"/>
          </a:p>
        </p:txBody>
      </p:sp>
    </p:spTree>
    <p:extLst>
      <p:ext uri="{BB962C8B-B14F-4D97-AF65-F5344CB8AC3E}">
        <p14:creationId xmlns:p14="http://schemas.microsoft.com/office/powerpoint/2010/main" val="30048114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80</a:t>
            </a:fld>
            <a:endParaRPr lang="zh-CN" altLang="en-US"/>
          </a:p>
        </p:txBody>
      </p:sp>
    </p:spTree>
    <p:extLst>
      <p:ext uri="{BB962C8B-B14F-4D97-AF65-F5344CB8AC3E}">
        <p14:creationId xmlns:p14="http://schemas.microsoft.com/office/powerpoint/2010/main" val="22544775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0B43C-93E4-4C69-9EE6-F33B3AF1B52B}" type="slidenum">
              <a:rPr lang="zh-CN" altLang="en-US" smtClean="0"/>
              <a:t>86</a:t>
            </a:fld>
            <a:endParaRPr lang="zh-CN" altLang="en-US"/>
          </a:p>
        </p:txBody>
      </p:sp>
    </p:spTree>
    <p:extLst>
      <p:ext uri="{BB962C8B-B14F-4D97-AF65-F5344CB8AC3E}">
        <p14:creationId xmlns:p14="http://schemas.microsoft.com/office/powerpoint/2010/main" val="1494353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Hans" dirty="0"/>
              <a:t>15</a:t>
            </a:r>
            <a:r>
              <a:rPr kumimoji="1" lang="zh-Hans" altLang="en-US" dirty="0"/>
              <a:t>年的文章</a:t>
            </a:r>
            <a:endParaRPr kumimoji="1" lang="zh-CN" altLang="en-US" dirty="0"/>
          </a:p>
        </p:txBody>
      </p:sp>
      <p:sp>
        <p:nvSpPr>
          <p:cNvPr id="4" name="幻灯片编号占位符 3"/>
          <p:cNvSpPr>
            <a:spLocks noGrp="1"/>
          </p:cNvSpPr>
          <p:nvPr>
            <p:ph type="sldNum" sz="quarter" idx="10"/>
          </p:nvPr>
        </p:nvSpPr>
        <p:spPr/>
        <p:txBody>
          <a:bodyPr/>
          <a:lstStyle/>
          <a:p>
            <a:fld id="{1C236DDC-1F10-4F13-9BC4-B943478C3747}" type="slidenum">
              <a:rPr lang="zh-CN" altLang="en-US" smtClean="0"/>
              <a:t>87</a:t>
            </a:fld>
            <a:endParaRPr lang="zh-CN" altLang="en-US"/>
          </a:p>
        </p:txBody>
      </p:sp>
    </p:spTree>
    <p:extLst>
      <p:ext uri="{BB962C8B-B14F-4D97-AF65-F5344CB8AC3E}">
        <p14:creationId xmlns:p14="http://schemas.microsoft.com/office/powerpoint/2010/main" val="3177920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89</a:t>
            </a:fld>
            <a:endParaRPr lang="zh-CN" altLang="en-US"/>
          </a:p>
        </p:txBody>
      </p:sp>
    </p:spTree>
    <p:extLst>
      <p:ext uri="{BB962C8B-B14F-4D97-AF65-F5344CB8AC3E}">
        <p14:creationId xmlns:p14="http://schemas.microsoft.com/office/powerpoint/2010/main" val="3430664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在推荐系统众多方法中，基于用户的协同过滤推荐算法是最早诞生的，原理也较为简单。该算法</a:t>
            </a:r>
            <a:r>
              <a:rPr lang="en-US" altLang="zh-CN" dirty="0"/>
              <a:t>1992</a:t>
            </a:r>
            <a:r>
              <a:rPr lang="zh-CN" altLang="en-US" dirty="0"/>
              <a:t>年提出并用于邮件过滤系统，两年后</a:t>
            </a:r>
            <a:r>
              <a:rPr lang="en-US" altLang="zh-CN" dirty="0"/>
              <a:t>1994</a:t>
            </a:r>
            <a:r>
              <a:rPr lang="zh-CN" altLang="en-US" dirty="0"/>
              <a:t>年被 </a:t>
            </a:r>
            <a:r>
              <a:rPr lang="en-US" altLang="zh-CN" dirty="0" err="1"/>
              <a:t>GroupLens</a:t>
            </a:r>
            <a:r>
              <a:rPr lang="en-US" altLang="zh-CN" dirty="0"/>
              <a:t> </a:t>
            </a:r>
            <a:r>
              <a:rPr lang="zh-CN" altLang="en-US" dirty="0"/>
              <a:t>用于新闻过滤。一直到</a:t>
            </a:r>
            <a:r>
              <a:rPr lang="en-US" altLang="zh-CN" dirty="0"/>
              <a:t>2000</a:t>
            </a:r>
            <a:r>
              <a:rPr lang="zh-CN" altLang="en-US" dirty="0"/>
              <a:t>年，该算法都是推荐系统领域最著名的算法。</a:t>
            </a:r>
            <a:endParaRPr lang="en-US" altLang="zh-CN" dirty="0"/>
          </a:p>
          <a:p>
            <a:r>
              <a:rPr lang="zh-CN" altLang="en-US" sz="1200" b="0" i="0" u="none" strike="noStrike" kern="1200" baseline="0" dirty="0">
                <a:solidFill>
                  <a:schemeClr val="tx1"/>
                </a:solidFill>
                <a:latin typeface="+mn-lt"/>
                <a:ea typeface="+mn-ea"/>
                <a:cs typeface="+mn-cs"/>
              </a:rPr>
              <a:t>师弟可能会请教很多师兄，然后做出最终的判断。师弟之所以请教师兄，主要的原因是师兄和师弟有共同的研究领域和兴趣。</a:t>
            </a:r>
            <a:r>
              <a:rPr lang="zh-CN" altLang="en-US" dirty="0"/>
              <a:t>由此可见，相似的用户（具有相似的属性）可能会对相同的项目感兴趣。这就促使了该算法的出现。</a:t>
            </a:r>
          </a:p>
        </p:txBody>
      </p:sp>
      <p:sp>
        <p:nvSpPr>
          <p:cNvPr id="4" name="灯片编号占位符 3"/>
          <p:cNvSpPr>
            <a:spLocks noGrp="1"/>
          </p:cNvSpPr>
          <p:nvPr>
            <p:ph type="sldNum" sz="quarter" idx="10"/>
          </p:nvPr>
        </p:nvSpPr>
        <p:spPr/>
        <p:txBody>
          <a:bodyPr/>
          <a:lstStyle/>
          <a:p>
            <a:fld id="{5C2434C4-ED3A-4F7C-B37E-592254AC3D69}" type="slidenum">
              <a:rPr lang="zh-CN" altLang="en-US" smtClean="0"/>
              <a:t>26</a:t>
            </a:fld>
            <a:endParaRPr lang="zh-CN" altLang="en-US"/>
          </a:p>
        </p:txBody>
      </p:sp>
    </p:spTree>
    <p:extLst>
      <p:ext uri="{BB962C8B-B14F-4D97-AF65-F5344CB8AC3E}">
        <p14:creationId xmlns:p14="http://schemas.microsoft.com/office/powerpoint/2010/main" val="22016340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90</a:t>
            </a:fld>
            <a:endParaRPr lang="zh-CN" altLang="en-US"/>
          </a:p>
        </p:txBody>
      </p:sp>
    </p:spTree>
    <p:extLst>
      <p:ext uri="{BB962C8B-B14F-4D97-AF65-F5344CB8AC3E}">
        <p14:creationId xmlns:p14="http://schemas.microsoft.com/office/powerpoint/2010/main" val="26127734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Hans" altLang="en-US" dirty="0"/>
              <a:t>意外发现，比如我会表现出很多我喜欢的东西，你也会推荐给我。但有些东西，我也会喜欢，我有时也不知道我会喜欢，但我希望你知道，并推荐给我。如果推荐系统能做好这点。可能对解决某些公认的难题有帮助。比如：</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91</a:t>
            </a:fld>
            <a:endParaRPr lang="zh-CN" altLang="en-US"/>
          </a:p>
        </p:txBody>
      </p:sp>
    </p:spTree>
    <p:extLst>
      <p:ext uri="{BB962C8B-B14F-4D97-AF65-F5344CB8AC3E}">
        <p14:creationId xmlns:p14="http://schemas.microsoft.com/office/powerpoint/2010/main" val="31477674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92</a:t>
            </a:fld>
            <a:endParaRPr lang="zh-CN" altLang="en-US"/>
          </a:p>
        </p:txBody>
      </p:sp>
    </p:spTree>
    <p:extLst>
      <p:ext uri="{BB962C8B-B14F-4D97-AF65-F5344CB8AC3E}">
        <p14:creationId xmlns:p14="http://schemas.microsoft.com/office/powerpoint/2010/main" val="28113573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93</a:t>
            </a:fld>
            <a:endParaRPr lang="zh-CN" altLang="en-US"/>
          </a:p>
        </p:txBody>
      </p:sp>
    </p:spTree>
    <p:extLst>
      <p:ext uri="{BB962C8B-B14F-4D97-AF65-F5344CB8AC3E}">
        <p14:creationId xmlns:p14="http://schemas.microsoft.com/office/powerpoint/2010/main" val="25172728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94</a:t>
            </a:fld>
            <a:endParaRPr lang="zh-CN" altLang="en-US"/>
          </a:p>
        </p:txBody>
      </p:sp>
    </p:spTree>
    <p:extLst>
      <p:ext uri="{BB962C8B-B14F-4D97-AF65-F5344CB8AC3E}">
        <p14:creationId xmlns:p14="http://schemas.microsoft.com/office/powerpoint/2010/main" val="22172388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95</a:t>
            </a:fld>
            <a:endParaRPr lang="zh-CN" altLang="en-US"/>
          </a:p>
        </p:txBody>
      </p:sp>
    </p:spTree>
    <p:extLst>
      <p:ext uri="{BB962C8B-B14F-4D97-AF65-F5344CB8AC3E}">
        <p14:creationId xmlns:p14="http://schemas.microsoft.com/office/powerpoint/2010/main" val="7284267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96</a:t>
            </a:fld>
            <a:endParaRPr lang="zh-CN" altLang="en-US"/>
          </a:p>
        </p:txBody>
      </p:sp>
    </p:spTree>
    <p:extLst>
      <p:ext uri="{BB962C8B-B14F-4D97-AF65-F5344CB8AC3E}">
        <p14:creationId xmlns:p14="http://schemas.microsoft.com/office/powerpoint/2010/main" val="2084633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97</a:t>
            </a:fld>
            <a:endParaRPr lang="zh-CN" altLang="en-US"/>
          </a:p>
        </p:txBody>
      </p:sp>
    </p:spTree>
    <p:extLst>
      <p:ext uri="{BB962C8B-B14F-4D97-AF65-F5344CB8AC3E}">
        <p14:creationId xmlns:p14="http://schemas.microsoft.com/office/powerpoint/2010/main" val="1488184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98</a:t>
            </a:fld>
            <a:endParaRPr lang="zh-CN" altLang="en-US"/>
          </a:p>
        </p:txBody>
      </p:sp>
    </p:spTree>
    <p:extLst>
      <p:ext uri="{BB962C8B-B14F-4D97-AF65-F5344CB8AC3E}">
        <p14:creationId xmlns:p14="http://schemas.microsoft.com/office/powerpoint/2010/main" val="16519584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99</a:t>
            </a:fld>
            <a:endParaRPr lang="zh-CN" altLang="en-US"/>
          </a:p>
        </p:txBody>
      </p:sp>
    </p:spTree>
    <p:extLst>
      <p:ext uri="{BB962C8B-B14F-4D97-AF65-F5344CB8AC3E}">
        <p14:creationId xmlns:p14="http://schemas.microsoft.com/office/powerpoint/2010/main" val="2849394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2600" dirty="0">
                <a:latin typeface="微软雅黑" panose="020B0503020204020204" pitchFamily="34" charset="-122"/>
                <a:ea typeface="微软雅黑" panose="020B0503020204020204" pitchFamily="34" charset="-122"/>
              </a:rPr>
              <a:t>潜在假设</a:t>
            </a:r>
            <a:endParaRPr lang="en-US" altLang="zh-CN" sz="26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dirty="0">
                <a:latin typeface="微软雅黑" panose="020B0503020204020204" pitchFamily="34" charset="-122"/>
                <a:ea typeface="微软雅黑" panose="020B0503020204020204" pitchFamily="34" charset="-122"/>
              </a:rPr>
              <a:t>如过用户过去有相似的偏好，那么他们未来也会有相似的爱好。用户偏好相似度不变</a:t>
            </a:r>
            <a:endParaRPr lang="en-US" altLang="zh-CN"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dirty="0">
                <a:latin typeface="微软雅黑" panose="020B0503020204020204" pitchFamily="34" charset="-122"/>
                <a:ea typeface="微软雅黑" panose="020B0503020204020204" pitchFamily="34" charset="-122"/>
              </a:rPr>
              <a:t>用户偏好不会随时间而变化</a:t>
            </a:r>
            <a:endParaRPr lang="en-US" altLang="zh-CN"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5C2434C4-ED3A-4F7C-B37E-592254AC3D69}" type="slidenum">
              <a:rPr lang="zh-CN" altLang="en-US" smtClean="0"/>
              <a:t>28</a:t>
            </a:fld>
            <a:endParaRPr lang="zh-CN" altLang="en-US"/>
          </a:p>
        </p:txBody>
      </p:sp>
    </p:spTree>
    <p:extLst>
      <p:ext uri="{BB962C8B-B14F-4D97-AF65-F5344CB8AC3E}">
        <p14:creationId xmlns:p14="http://schemas.microsoft.com/office/powerpoint/2010/main" val="16498451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灰色关联分析法是基于客观世界因素之间的“灰色关系”而对因素进行的量化分析。由于元素之间的“灰色关系”，导致对各元素之间密切程度难以判断，从而无法对问题的主要矛盾进行分析。因此引入了关联度的概念，用以对因素或事物的之间的关联性大小进行定量的表述。而灰色关联分析则通过对因素之间的相似或相异程度进行分析比较，对元素之间的关联度进行衡量。灰色关联分析是一种针对多因素的系统的统计分析方法，通过对比较数列和参考数列数据进行综合分析和计算，获得元素之间的关联度。</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100</a:t>
            </a:fld>
            <a:endParaRPr lang="zh-CN" altLang="en-US"/>
          </a:p>
        </p:txBody>
      </p:sp>
    </p:spTree>
    <p:extLst>
      <p:ext uri="{BB962C8B-B14F-4D97-AF65-F5344CB8AC3E}">
        <p14:creationId xmlns:p14="http://schemas.microsoft.com/office/powerpoint/2010/main" val="357896519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灰色关联分析法是基于客观世界因素之间的“灰色关系”而对因素进行的量化分析。由于元素之间的“灰色关系”，导致对各元素之间密切程度难以判断，从而无法对问题的主要矛盾进行分析。因此引入了关联度的概念，用以对因素或事物的之间的关联性大小进行定量的表述。而灰色关联分析则通过对因素之间的相似或相异程度进行分析比较，对元素之间的关联度进行衡量。灰色关联分析是一种针对多因素的系统的统计分析方法，通过对比较数列和参考数列数据进行综合分析和计算，获得元素之间的关联度。</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101</a:t>
            </a:fld>
            <a:endParaRPr lang="zh-CN" altLang="en-US"/>
          </a:p>
        </p:txBody>
      </p:sp>
    </p:spTree>
    <p:extLst>
      <p:ext uri="{BB962C8B-B14F-4D97-AF65-F5344CB8AC3E}">
        <p14:creationId xmlns:p14="http://schemas.microsoft.com/office/powerpoint/2010/main" val="21004186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102</a:t>
            </a:fld>
            <a:endParaRPr lang="zh-CN" altLang="en-US"/>
          </a:p>
        </p:txBody>
      </p:sp>
    </p:spTree>
    <p:extLst>
      <p:ext uri="{BB962C8B-B14F-4D97-AF65-F5344CB8AC3E}">
        <p14:creationId xmlns:p14="http://schemas.microsoft.com/office/powerpoint/2010/main" val="120836553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103</a:t>
            </a:fld>
            <a:endParaRPr lang="zh-CN" altLang="en-US"/>
          </a:p>
        </p:txBody>
      </p:sp>
    </p:spTree>
    <p:extLst>
      <p:ext uri="{BB962C8B-B14F-4D97-AF65-F5344CB8AC3E}">
        <p14:creationId xmlns:p14="http://schemas.microsoft.com/office/powerpoint/2010/main" val="32087246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104</a:t>
            </a:fld>
            <a:endParaRPr lang="zh-CN" altLang="en-US"/>
          </a:p>
        </p:txBody>
      </p:sp>
    </p:spTree>
    <p:extLst>
      <p:ext uri="{BB962C8B-B14F-4D97-AF65-F5344CB8AC3E}">
        <p14:creationId xmlns:p14="http://schemas.microsoft.com/office/powerpoint/2010/main" val="171907753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105</a:t>
            </a:fld>
            <a:endParaRPr lang="zh-CN" altLang="en-US"/>
          </a:p>
        </p:txBody>
      </p:sp>
    </p:spTree>
    <p:extLst>
      <p:ext uri="{BB962C8B-B14F-4D97-AF65-F5344CB8AC3E}">
        <p14:creationId xmlns:p14="http://schemas.microsoft.com/office/powerpoint/2010/main" val="61570751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106</a:t>
            </a:fld>
            <a:endParaRPr lang="zh-CN" altLang="en-US"/>
          </a:p>
        </p:txBody>
      </p:sp>
    </p:spTree>
    <p:extLst>
      <p:ext uri="{BB962C8B-B14F-4D97-AF65-F5344CB8AC3E}">
        <p14:creationId xmlns:p14="http://schemas.microsoft.com/office/powerpoint/2010/main" val="107397367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107</a:t>
            </a:fld>
            <a:endParaRPr lang="zh-CN" altLang="en-US"/>
          </a:p>
        </p:txBody>
      </p:sp>
    </p:spTree>
    <p:extLst>
      <p:ext uri="{BB962C8B-B14F-4D97-AF65-F5344CB8AC3E}">
        <p14:creationId xmlns:p14="http://schemas.microsoft.com/office/powerpoint/2010/main" val="159598179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层次分析法</a:t>
            </a:r>
            <a:r>
              <a:rPr lang="en-US" altLang="zh-CN" sz="1200" dirty="0">
                <a:effectLst/>
              </a:rPr>
              <a:t>(Analytic Hierarchy Process)</a:t>
            </a:r>
            <a:r>
              <a:rPr lang="zh-CN" altLang="en-US" sz="1200" dirty="0">
                <a:effectLst/>
              </a:rPr>
              <a:t>是为指标赋予权重的的重要方法，得到了广泛的应用。该方法将定量分析和定性分析相结合，将复杂的问题系统化、层次化。层次分析法通过奖励判断矩阵，对指标之间的相对重要性进行两两比较，并经过归一化处理、特征向量计算、一致性检验等步骤，确定各指标权重，为最终决策提供支持和辅助。</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使用该分析方法对指标赋予权重有如下步骤</a:t>
            </a:r>
            <a:r>
              <a:rPr lang="en-US" altLang="zh-CN" sz="1200" dirty="0">
                <a:effectLst/>
              </a:rPr>
              <a:t>:(1) </a:t>
            </a:r>
            <a:r>
              <a:rPr lang="zh-CN" altLang="en-US" sz="1200" dirty="0">
                <a:effectLst/>
              </a:rPr>
              <a:t>建立系统的评价指标层次结构</a:t>
            </a:r>
            <a:r>
              <a:rPr lang="zh-Hans" altLang="en-US" sz="1200" dirty="0">
                <a:effectLst/>
              </a:rPr>
              <a:t>。</a:t>
            </a:r>
            <a:r>
              <a:rPr lang="en-US" altLang="zh-CN" sz="1200" dirty="0">
                <a:effectLst/>
              </a:rPr>
              <a:t>(2)</a:t>
            </a:r>
            <a:r>
              <a:rPr lang="zh-CN" altLang="en-US" sz="1200" dirty="0">
                <a:effectLst/>
              </a:rPr>
              <a:t>构造两两指标比较的判断矩阵</a:t>
            </a:r>
            <a:r>
              <a:rPr lang="zh-Hans" altLang="en-US" sz="1200" dirty="0">
                <a:effectLst/>
              </a:rPr>
              <a:t>。</a:t>
            </a:r>
            <a:r>
              <a:rPr lang="en-US" altLang="zh-CN" sz="1200" dirty="0">
                <a:effectLst/>
              </a:rPr>
              <a:t>(3)</a:t>
            </a:r>
            <a:r>
              <a:rPr lang="zh-CN" altLang="en-US" sz="1200" dirty="0">
                <a:effectLst/>
              </a:rPr>
              <a:t>计算重要性排序。</a:t>
            </a:r>
            <a:br>
              <a:rPr lang="zh-CN" altLang="en-US" sz="1200" dirty="0">
                <a:effectLst/>
              </a:rPr>
            </a:br>
            <a:r>
              <a:rPr lang="en-US" altLang="zh-CN" sz="1200" dirty="0">
                <a:effectLst/>
              </a:rPr>
              <a:t>(4)</a:t>
            </a:r>
            <a:r>
              <a:rPr lang="zh-CN" altLang="en-US" sz="1200" dirty="0">
                <a:effectLst/>
              </a:rPr>
              <a:t>一致性检验。</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108</a:t>
            </a:fld>
            <a:endParaRPr lang="zh-CN" altLang="en-US"/>
          </a:p>
        </p:txBody>
      </p:sp>
    </p:spTree>
    <p:extLst>
      <p:ext uri="{BB962C8B-B14F-4D97-AF65-F5344CB8AC3E}">
        <p14:creationId xmlns:p14="http://schemas.microsoft.com/office/powerpoint/2010/main" val="32596017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109</a:t>
            </a:fld>
            <a:endParaRPr lang="zh-CN" altLang="en-US"/>
          </a:p>
        </p:txBody>
      </p:sp>
    </p:spTree>
    <p:extLst>
      <p:ext uri="{BB962C8B-B14F-4D97-AF65-F5344CB8AC3E}">
        <p14:creationId xmlns:p14="http://schemas.microsoft.com/office/powerpoint/2010/main" val="1614121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这里的评分值可以是用户的浏览次数，购买次数等隐式的评分，还可以采用显示评分，如用户对商品的直接评分，本算法的实现是采用用户对所购买商品的直接评分作为评分矩阵中评分值的。</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如果一个用户</a:t>
            </a:r>
            <a:r>
              <a:rPr lang="en-US" altLang="zh-CN" dirty="0"/>
              <a:t>i</a:t>
            </a:r>
            <a:r>
              <a:rPr lang="zh-CN" altLang="en-US" dirty="0"/>
              <a:t>没有为</a:t>
            </a:r>
            <a:r>
              <a:rPr lang="en-US" altLang="zh-CN" dirty="0"/>
              <a:t>j</a:t>
            </a:r>
            <a:r>
              <a:rPr lang="zh-CN" altLang="en-US" dirty="0"/>
              <a:t>评分，则该项为空。</a:t>
            </a:r>
          </a:p>
        </p:txBody>
      </p:sp>
      <p:sp>
        <p:nvSpPr>
          <p:cNvPr id="4" name="灯片编号占位符 3"/>
          <p:cNvSpPr>
            <a:spLocks noGrp="1"/>
          </p:cNvSpPr>
          <p:nvPr>
            <p:ph type="sldNum" sz="quarter" idx="10"/>
          </p:nvPr>
        </p:nvSpPr>
        <p:spPr/>
        <p:txBody>
          <a:bodyPr/>
          <a:lstStyle/>
          <a:p>
            <a:fld id="{5C2434C4-ED3A-4F7C-B37E-592254AC3D69}" type="slidenum">
              <a:rPr lang="zh-CN" altLang="en-US" smtClean="0"/>
              <a:t>29</a:t>
            </a:fld>
            <a:endParaRPr lang="zh-CN" altLang="en-US"/>
          </a:p>
        </p:txBody>
      </p:sp>
    </p:spTree>
    <p:extLst>
      <p:ext uri="{BB962C8B-B14F-4D97-AF65-F5344CB8AC3E}">
        <p14:creationId xmlns:p14="http://schemas.microsoft.com/office/powerpoint/2010/main" val="28103463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110</a:t>
            </a:fld>
            <a:endParaRPr lang="zh-CN" altLang="en-US"/>
          </a:p>
        </p:txBody>
      </p:sp>
    </p:spTree>
    <p:extLst>
      <p:ext uri="{BB962C8B-B14F-4D97-AF65-F5344CB8AC3E}">
        <p14:creationId xmlns:p14="http://schemas.microsoft.com/office/powerpoint/2010/main" val="106049023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236DDC-1F10-4F13-9BC4-B943478C3747}" type="slidenum">
              <a:rPr lang="zh-CN" altLang="en-US" smtClean="0"/>
              <a:t>111</a:t>
            </a:fld>
            <a:endParaRPr lang="zh-CN" altLang="en-US"/>
          </a:p>
        </p:txBody>
      </p:sp>
    </p:spTree>
    <p:extLst>
      <p:ext uri="{BB962C8B-B14F-4D97-AF65-F5344CB8AC3E}">
        <p14:creationId xmlns:p14="http://schemas.microsoft.com/office/powerpoint/2010/main" val="3545649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皮尔逊相关系数是两个变量的协方差除以其标准偏差的乘积。协方差是一个反映两个随机变量相关程度的指标，如果一个变量跟随着另一个变量同时变大或者变小，那么这两个变量的协方差就是正值。</a:t>
            </a:r>
            <a:endParaRPr lang="en-US" altLang="zh-CN"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a:t>最常用的</a:t>
            </a:r>
            <a:r>
              <a:rPr lang="en-US" altLang="zh-CN" sz="1200" dirty="0" err="1"/>
              <a:t>pearson</a:t>
            </a:r>
            <a:r>
              <a:rPr lang="zh-CN" altLang="en-US" sz="1200" dirty="0"/>
              <a:t>：</a:t>
            </a:r>
            <a:r>
              <a:rPr lang="en-US" altLang="zh-CN" sz="1200" dirty="0"/>
              <a:t>Pearson</a:t>
            </a:r>
            <a:r>
              <a:rPr lang="zh-CN" altLang="en-US" sz="1200" dirty="0"/>
              <a:t>相关系数取值从</a:t>
            </a:r>
            <a:r>
              <a:rPr lang="en-US" altLang="zh-CN" sz="1200" dirty="0"/>
              <a:t>+1</a:t>
            </a:r>
            <a:r>
              <a:rPr lang="zh-CN" altLang="en-US" sz="1200" dirty="0"/>
              <a:t>（强正相关）到</a:t>
            </a:r>
            <a:r>
              <a:rPr lang="en-US" altLang="zh-CN" sz="1200" dirty="0"/>
              <a:t>-1</a:t>
            </a:r>
            <a:r>
              <a:rPr lang="zh-CN" altLang="en-US" sz="1200" dirty="0"/>
              <a:t>（强负相关）</a:t>
            </a:r>
            <a:endParaRPr lang="en-US" altLang="zh-CN"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dirty="0">
                <a:solidFill>
                  <a:schemeClr val="tx1"/>
                </a:solidFill>
                <a:effectLst/>
                <a:latin typeface="+mn-lt"/>
                <a:ea typeface="+mn-ea"/>
                <a:cs typeface="+mn-cs"/>
              </a:rPr>
              <a:t>Sim(</a:t>
            </a:r>
            <a:r>
              <a:rPr lang="en-US" altLang="zh-CN" sz="1200" b="1" i="0" kern="1200" dirty="0" err="1">
                <a:solidFill>
                  <a:schemeClr val="tx1"/>
                </a:solidFill>
                <a:effectLst/>
                <a:latin typeface="+mn-lt"/>
                <a:ea typeface="+mn-ea"/>
                <a:cs typeface="+mn-cs"/>
              </a:rPr>
              <a:t>a,b</a:t>
            </a:r>
            <a:r>
              <a:rPr lang="en-US" altLang="zh-CN" sz="1200" b="1"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用户</a:t>
            </a:r>
            <a:r>
              <a:rPr lang="en-US" altLang="zh-CN" sz="1200" b="1" i="0" kern="1200" dirty="0">
                <a:solidFill>
                  <a:schemeClr val="tx1"/>
                </a:solidFill>
                <a:effectLst/>
                <a:latin typeface="+mn-lt"/>
                <a:ea typeface="+mn-ea"/>
                <a:cs typeface="+mn-cs"/>
              </a:rPr>
              <a:t>a</a:t>
            </a:r>
            <a:r>
              <a:rPr lang="zh-CN" altLang="en-US" sz="1200" b="1" i="0" kern="1200" dirty="0">
                <a:solidFill>
                  <a:schemeClr val="tx1"/>
                </a:solidFill>
                <a:effectLst/>
                <a:latin typeface="+mn-lt"/>
                <a:ea typeface="+mn-ea"/>
                <a:cs typeface="+mn-cs"/>
              </a:rPr>
              <a:t>与用户</a:t>
            </a:r>
            <a:r>
              <a:rPr lang="en-US" altLang="zh-CN" sz="1200" b="1" i="0" kern="1200" dirty="0">
                <a:solidFill>
                  <a:schemeClr val="tx1"/>
                </a:solidFill>
                <a:effectLst/>
                <a:latin typeface="+mn-lt"/>
                <a:ea typeface="+mn-ea"/>
                <a:cs typeface="+mn-cs"/>
              </a:rPr>
              <a:t>b</a:t>
            </a:r>
            <a:r>
              <a:rPr lang="zh-CN" altLang="en-US" sz="1200" b="1" i="0" kern="1200" dirty="0">
                <a:solidFill>
                  <a:schemeClr val="tx1"/>
                </a:solidFill>
                <a:effectLst/>
                <a:latin typeface="+mn-lt"/>
                <a:ea typeface="+mn-ea"/>
                <a:cs typeface="+mn-cs"/>
              </a:rPr>
              <a:t>的相似度</a:t>
            </a:r>
            <a:endParaRPr lang="en-US" altLang="zh-CN"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dirty="0">
                <a:solidFill>
                  <a:schemeClr val="tx1"/>
                </a:solidFill>
                <a:effectLst/>
                <a:latin typeface="+mn-lt"/>
                <a:ea typeface="+mn-ea"/>
                <a:cs typeface="+mn-cs"/>
              </a:rPr>
              <a:t>P</a:t>
            </a:r>
            <a:r>
              <a:rPr lang="zh-CN" altLang="en-US" sz="1200" b="1" i="0" kern="1200" dirty="0">
                <a:solidFill>
                  <a:schemeClr val="tx1"/>
                </a:solidFill>
                <a:effectLst/>
                <a:latin typeface="+mn-lt"/>
                <a:ea typeface="+mn-ea"/>
                <a:cs typeface="+mn-cs"/>
              </a:rPr>
              <a:t>：商品的集合，</a:t>
            </a:r>
            <a:r>
              <a:rPr lang="en-US" altLang="zh-CN" sz="1200" b="1" i="0" kern="1200" dirty="0">
                <a:solidFill>
                  <a:schemeClr val="tx1"/>
                </a:solidFill>
                <a:effectLst/>
                <a:latin typeface="+mn-lt"/>
                <a:ea typeface="+mn-ea"/>
                <a:cs typeface="+mn-cs"/>
              </a:rPr>
              <a:t>p</a:t>
            </a:r>
            <a:r>
              <a:rPr lang="zh-CN" altLang="en-US" sz="1200" b="1" i="0" kern="1200" dirty="0">
                <a:solidFill>
                  <a:schemeClr val="tx1"/>
                </a:solidFill>
                <a:effectLst/>
                <a:latin typeface="+mn-lt"/>
                <a:ea typeface="+mn-ea"/>
                <a:cs typeface="+mn-cs"/>
              </a:rPr>
              <a:t>：商品集合中的已打分商品  </a:t>
            </a:r>
            <a:endParaRPr lang="en-US" altLang="zh-CN"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dirty="0">
                <a:solidFill>
                  <a:schemeClr val="tx1"/>
                </a:solidFill>
                <a:effectLst/>
                <a:latin typeface="+mn-lt"/>
                <a:ea typeface="+mn-ea"/>
                <a:cs typeface="+mn-cs"/>
              </a:rPr>
              <a:t>a</a:t>
            </a:r>
            <a:r>
              <a:rPr lang="zh-CN" altLang="en-US" sz="1200" b="1" i="0" kern="1200" dirty="0">
                <a:solidFill>
                  <a:schemeClr val="tx1"/>
                </a:solidFill>
                <a:effectLst/>
                <a:latin typeface="+mn-lt"/>
                <a:ea typeface="+mn-ea"/>
                <a:cs typeface="+mn-cs"/>
              </a:rPr>
              <a:t>未打分的商品分数为空，不参与计算；计算其他</a:t>
            </a:r>
            <a:r>
              <a:rPr lang="en-US" altLang="zh-CN" sz="1200" b="1" i="0" kern="1200" dirty="0">
                <a:solidFill>
                  <a:schemeClr val="tx1"/>
                </a:solidFill>
                <a:effectLst/>
                <a:latin typeface="+mn-lt"/>
                <a:ea typeface="+mn-ea"/>
                <a:cs typeface="+mn-cs"/>
              </a:rPr>
              <a:t>a</a:t>
            </a:r>
            <a:r>
              <a:rPr lang="zh-CN" altLang="en-US" sz="1200" b="1" i="0" kern="1200" dirty="0">
                <a:solidFill>
                  <a:schemeClr val="tx1"/>
                </a:solidFill>
                <a:effectLst/>
                <a:latin typeface="+mn-lt"/>
                <a:ea typeface="+mn-ea"/>
                <a:cs typeface="+mn-cs"/>
              </a:rPr>
              <a:t>打分与</a:t>
            </a:r>
            <a:r>
              <a:rPr lang="en-US" altLang="zh-CN" sz="1200" b="1" i="0" kern="1200" dirty="0">
                <a:solidFill>
                  <a:schemeClr val="tx1"/>
                </a:solidFill>
                <a:effectLst/>
                <a:latin typeface="+mn-lt"/>
                <a:ea typeface="+mn-ea"/>
                <a:cs typeface="+mn-cs"/>
              </a:rPr>
              <a:t>b</a:t>
            </a:r>
            <a:r>
              <a:rPr lang="zh-CN" altLang="en-US" sz="1200" b="1" i="0" kern="1200" dirty="0">
                <a:solidFill>
                  <a:schemeClr val="tx1"/>
                </a:solidFill>
                <a:effectLst/>
                <a:latin typeface="+mn-lt"/>
                <a:ea typeface="+mn-ea"/>
                <a:cs typeface="+mn-cs"/>
              </a:rPr>
              <a:t>打分的相关度</a:t>
            </a:r>
            <a:endParaRPr lang="en-US" altLang="zh-CN"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a:solidFill>
                  <a:schemeClr val="tx1"/>
                </a:solidFill>
                <a:effectLst/>
                <a:latin typeface="+mn-lt"/>
                <a:ea typeface="+mn-ea"/>
                <a:cs typeface="+mn-cs"/>
              </a:rPr>
              <a:t>分子：</a:t>
            </a:r>
            <a:r>
              <a:rPr lang="en-US" altLang="zh-CN" sz="1200" b="1" i="0" kern="1200" dirty="0">
                <a:solidFill>
                  <a:schemeClr val="tx1"/>
                </a:solidFill>
                <a:effectLst/>
                <a:latin typeface="+mn-lt"/>
                <a:ea typeface="+mn-ea"/>
                <a:cs typeface="+mn-cs"/>
              </a:rPr>
              <a:t>-r</a:t>
            </a:r>
            <a:r>
              <a:rPr lang="en-US" altLang="zh-CN" sz="1200" b="1" i="0" kern="1200" baseline="-25000" dirty="0">
                <a:solidFill>
                  <a:schemeClr val="tx1"/>
                </a:solidFill>
                <a:effectLst/>
                <a:latin typeface="+mn-lt"/>
                <a:ea typeface="+mn-ea"/>
                <a:cs typeface="+mn-cs"/>
              </a:rPr>
              <a:t>a</a:t>
            </a:r>
            <a:r>
              <a:rPr lang="en-US" altLang="zh-CN" sz="1200" b="1" i="0" kern="1200" baseline="0" dirty="0">
                <a:solidFill>
                  <a:schemeClr val="tx1"/>
                </a:solidFill>
                <a:effectLst/>
                <a:latin typeface="+mn-lt"/>
                <a:ea typeface="+mn-ea"/>
                <a:cs typeface="+mn-cs"/>
              </a:rPr>
              <a:t> </a:t>
            </a:r>
            <a:r>
              <a:rPr lang="zh-CN" altLang="en-US" sz="1200" b="1" i="0" kern="1200" baseline="0" dirty="0">
                <a:solidFill>
                  <a:schemeClr val="tx1"/>
                </a:solidFill>
                <a:effectLst/>
                <a:latin typeface="+mn-lt"/>
                <a:ea typeface="+mn-ea"/>
                <a:cs typeface="+mn-cs"/>
              </a:rPr>
              <a:t>表示用户 </a:t>
            </a:r>
            <a:r>
              <a:rPr lang="en-US" altLang="zh-CN" sz="1200" b="1" i="0" kern="1200" dirty="0">
                <a:solidFill>
                  <a:schemeClr val="tx1"/>
                </a:solidFill>
                <a:effectLst/>
                <a:latin typeface="+mn-lt"/>
                <a:ea typeface="+mn-ea"/>
                <a:cs typeface="+mn-cs"/>
              </a:rPr>
              <a:t>r</a:t>
            </a:r>
            <a:r>
              <a:rPr lang="en-US" altLang="zh-CN" sz="1200" b="1" i="0" kern="1200" baseline="-25000" dirty="0">
                <a:solidFill>
                  <a:schemeClr val="tx1"/>
                </a:solidFill>
                <a:effectLst/>
                <a:latin typeface="+mn-lt"/>
                <a:ea typeface="+mn-ea"/>
                <a:cs typeface="+mn-cs"/>
              </a:rPr>
              <a:t>a</a:t>
            </a:r>
            <a:r>
              <a:rPr lang="zh-CN" altLang="en-US" sz="1200" b="0" i="0" kern="1200" baseline="-25000" dirty="0">
                <a:solidFill>
                  <a:schemeClr val="tx1"/>
                </a:solidFill>
                <a:effectLst/>
                <a:latin typeface="+mn-lt"/>
                <a:ea typeface="+mn-ea"/>
                <a:cs typeface="+mn-cs"/>
              </a:rPr>
              <a:t> </a:t>
            </a:r>
            <a:r>
              <a:rPr lang="zh-CN" altLang="en-US" sz="1200" b="0" i="0" kern="1200" baseline="0" dirty="0">
                <a:solidFill>
                  <a:schemeClr val="tx1"/>
                </a:solidFill>
                <a:effectLst/>
                <a:latin typeface="+mn-lt"/>
                <a:ea typeface="+mn-ea"/>
                <a:cs typeface="+mn-cs"/>
              </a:rPr>
              <a:t>平均评分</a:t>
            </a:r>
            <a:endParaRPr lang="en-US" altLang="zh-CN"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baseline="0" dirty="0">
                <a:solidFill>
                  <a:schemeClr val="tx1"/>
                </a:solidFill>
                <a:effectLst/>
                <a:latin typeface="+mn-lt"/>
                <a:ea typeface="+mn-ea"/>
                <a:cs typeface="+mn-cs"/>
              </a:rPr>
              <a:t>用户的</a:t>
            </a:r>
            <a:endParaRPr lang="en-US" altLang="zh-CN"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该公式考虑到了用户评分标准不统一的情况，如有的用户倾向于给高分，有的则从不打五分。因此用</a:t>
            </a:r>
            <a:r>
              <a:rPr lang="en-US" altLang="zh-CN" sz="1200" b="1" i="0" kern="1200" dirty="0" err="1">
                <a:solidFill>
                  <a:schemeClr val="tx1"/>
                </a:solidFill>
                <a:effectLst/>
                <a:latin typeface="+mn-lt"/>
                <a:ea typeface="+mn-ea"/>
                <a:cs typeface="+mn-cs"/>
              </a:rPr>
              <a:t>r</a:t>
            </a:r>
            <a:r>
              <a:rPr lang="en-US" altLang="zh-CN" sz="1200" b="1" i="0" kern="1200" baseline="-25000" dirty="0" err="1">
                <a:solidFill>
                  <a:schemeClr val="tx1"/>
                </a:solidFill>
                <a:effectLst/>
                <a:latin typeface="+mn-lt"/>
                <a:ea typeface="+mn-ea"/>
                <a:cs typeface="+mn-cs"/>
              </a:rPr>
              <a:t>a,p</a:t>
            </a:r>
            <a:r>
              <a:rPr lang="en-US" altLang="zh-CN" sz="1200" b="1" i="0" kern="1200" baseline="-250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r</a:t>
            </a:r>
            <a:r>
              <a:rPr lang="en-US" altLang="zh-CN" sz="1200" b="1" i="0" kern="1200" baseline="-25000" dirty="0">
                <a:solidFill>
                  <a:schemeClr val="tx1"/>
                </a:solidFill>
                <a:effectLst/>
                <a:latin typeface="+mn-lt"/>
                <a:ea typeface="+mn-ea"/>
                <a:cs typeface="+mn-cs"/>
              </a:rPr>
              <a:t>a</a:t>
            </a:r>
            <a:r>
              <a:rPr lang="zh-CN" altLang="en-US" sz="1200" b="1" i="0" kern="1200" baseline="0" dirty="0">
                <a:solidFill>
                  <a:schemeClr val="tx1"/>
                </a:solidFill>
                <a:effectLst/>
                <a:latin typeface="+mn-lt"/>
                <a:ea typeface="+mn-ea"/>
                <a:cs typeface="+mn-cs"/>
              </a:rPr>
              <a:t>的均值。</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这种不考虑平均值差异的方法使得用户间可比，可发现他们评分值之间的线性相关性，来得出二人相似。</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不必考虑所有的近邻，只考虑那些与当前用户有正向关联的用户（评过分的用户）</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考虑全部，会对计算时间带来负面影响，还会影响准确度</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降低集合规模的通常方法：定义一个</a:t>
            </a:r>
            <a:r>
              <a:rPr lang="en-US" altLang="zh-CN" sz="1200" b="1" i="0" kern="1200" baseline="0" dirty="0">
                <a:solidFill>
                  <a:schemeClr val="tx1"/>
                </a:solidFill>
                <a:effectLst/>
                <a:latin typeface="+mn-lt"/>
                <a:ea typeface="+mn-ea"/>
                <a:cs typeface="+mn-cs"/>
              </a:rPr>
              <a:t>1</a:t>
            </a:r>
            <a:r>
              <a:rPr lang="zh-CN" altLang="en-US" sz="1200" b="1" i="0" kern="1200" baseline="0" dirty="0">
                <a:solidFill>
                  <a:schemeClr val="tx1"/>
                </a:solidFill>
                <a:effectLst/>
                <a:latin typeface="+mn-lt"/>
                <a:ea typeface="+mn-ea"/>
                <a:cs typeface="+mn-cs"/>
              </a:rPr>
              <a:t>具体的相似度最小阈值或</a:t>
            </a:r>
            <a:r>
              <a:rPr lang="en-US" altLang="zh-CN" sz="1200" b="1" i="0" kern="1200" baseline="0" dirty="0">
                <a:solidFill>
                  <a:schemeClr val="tx1"/>
                </a:solidFill>
                <a:effectLst/>
                <a:latin typeface="+mn-lt"/>
                <a:ea typeface="+mn-ea"/>
                <a:cs typeface="+mn-cs"/>
              </a:rPr>
              <a:t>2</a:t>
            </a:r>
            <a:r>
              <a:rPr lang="zh-CN" altLang="en-US" sz="1200" b="1" i="0" kern="1200" baseline="0" dirty="0">
                <a:solidFill>
                  <a:schemeClr val="tx1"/>
                </a:solidFill>
                <a:effectLst/>
                <a:latin typeface="+mn-lt"/>
                <a:ea typeface="+mn-ea"/>
                <a:cs typeface="+mn-cs"/>
              </a:rPr>
              <a:t>固定值，即</a:t>
            </a:r>
            <a:r>
              <a:rPr lang="en-US" altLang="zh-CN" sz="1200" b="1" i="0" kern="1200" baseline="0" dirty="0">
                <a:solidFill>
                  <a:schemeClr val="tx1"/>
                </a:solidFill>
                <a:effectLst/>
                <a:latin typeface="+mn-lt"/>
                <a:ea typeface="+mn-ea"/>
                <a:cs typeface="+mn-cs"/>
              </a:rPr>
              <a:t>K</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潜在问题：</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过低</a:t>
            </a:r>
            <a:r>
              <a:rPr lang="en-US" altLang="zh-CN" sz="1200" b="1" i="0" kern="1200" baseline="0" dirty="0">
                <a:solidFill>
                  <a:schemeClr val="tx1"/>
                </a:solidFill>
                <a:effectLst/>
                <a:latin typeface="+mn-lt"/>
                <a:ea typeface="+mn-ea"/>
                <a:cs typeface="+mn-cs"/>
              </a:rPr>
              <a:t>-</a:t>
            </a:r>
            <a:r>
              <a:rPr lang="zh-CN" altLang="en-US" sz="1200" b="1" i="0" kern="1200" baseline="0" dirty="0">
                <a:solidFill>
                  <a:schemeClr val="tx1"/>
                </a:solidFill>
                <a:effectLst/>
                <a:latin typeface="+mn-lt"/>
                <a:ea typeface="+mn-ea"/>
                <a:cs typeface="+mn-cs"/>
              </a:rPr>
              <a:t>规模小，物品覆盖率低，很多物品无法被预测到</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过高：规模就不会显著降低</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baseline="0" dirty="0">
                <a:solidFill>
                  <a:schemeClr val="tx1"/>
                </a:solidFill>
                <a:effectLst/>
                <a:latin typeface="+mn-lt"/>
                <a:ea typeface="+mn-ea"/>
                <a:cs typeface="+mn-cs"/>
              </a:rPr>
              <a:t>20-50</a:t>
            </a:r>
            <a:r>
              <a:rPr lang="zh-CN" altLang="en-US" sz="1200" b="1" i="0" kern="1200" baseline="0" dirty="0">
                <a:solidFill>
                  <a:schemeClr val="tx1"/>
                </a:solidFill>
                <a:effectLst/>
                <a:latin typeface="+mn-lt"/>
                <a:ea typeface="+mn-ea"/>
                <a:cs typeface="+mn-cs"/>
              </a:rPr>
              <a:t>个近邻</a:t>
            </a:r>
            <a:endParaRPr lang="en-US" altLang="zh-CN" sz="1200" b="1" i="0" kern="1200" baseline="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C2434C4-ED3A-4F7C-B37E-592254AC3D69}" type="slidenum">
              <a:rPr lang="zh-CN" altLang="en-US" smtClean="0"/>
              <a:t>30</a:t>
            </a:fld>
            <a:endParaRPr lang="zh-CN" altLang="en-US"/>
          </a:p>
        </p:txBody>
      </p:sp>
    </p:spTree>
    <p:extLst>
      <p:ext uri="{BB962C8B-B14F-4D97-AF65-F5344CB8AC3E}">
        <p14:creationId xmlns:p14="http://schemas.microsoft.com/office/powerpoint/2010/main" val="1712535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在用户的最相似近邻集</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中查找用户，并将目标用户与查找到的用户的相似度的值作为权值，然后将</a:t>
            </a:r>
            <a:r>
              <a:rPr lang="zh-CN" altLang="en-US" b="1" dirty="0">
                <a:solidFill>
                  <a:srgbClr val="FF0000"/>
                </a:solidFill>
                <a:latin typeface="微软雅黑" panose="020B0503020204020204" pitchFamily="34" charset="-122"/>
                <a:ea typeface="微软雅黑" panose="020B0503020204020204" pitchFamily="34" charset="-122"/>
              </a:rPr>
              <a:t>邻居用户对该项目的评分</a:t>
            </a:r>
            <a:r>
              <a:rPr lang="zh-CN" altLang="en-US" dirty="0">
                <a:latin typeface="微软雅黑" panose="020B0503020204020204" pitchFamily="34" charset="-122"/>
                <a:ea typeface="微软雅黑" panose="020B0503020204020204" pitchFamily="34" charset="-122"/>
              </a:rPr>
              <a:t>与</a:t>
            </a:r>
            <a:r>
              <a:rPr lang="zh-CN" altLang="en-US" b="1" dirty="0">
                <a:latin typeface="微软雅黑" panose="020B0503020204020204" pitchFamily="34" charset="-122"/>
                <a:ea typeface="微软雅黑" panose="020B0503020204020204" pitchFamily="34" charset="-122"/>
              </a:rPr>
              <a:t>此邻居用户的所有评分</a:t>
            </a:r>
            <a:r>
              <a:rPr lang="zh-CN" altLang="en-US" b="0" dirty="0">
                <a:latin typeface="微软雅黑" panose="020B0503020204020204" pitchFamily="34" charset="-122"/>
                <a:ea typeface="微软雅黑" panose="020B0503020204020204" pitchFamily="34" charset="-122"/>
              </a:rPr>
              <a:t>的</a:t>
            </a:r>
            <a:r>
              <a:rPr lang="zh-CN" altLang="en-US" b="1" dirty="0">
                <a:latin typeface="微软雅黑" panose="020B0503020204020204" pitchFamily="34" charset="-122"/>
                <a:ea typeface="微软雅黑" panose="020B0503020204020204" pitchFamily="34" charset="-122"/>
              </a:rPr>
              <a:t>差值</a:t>
            </a:r>
            <a:r>
              <a:rPr lang="zh-CN" altLang="en-US" dirty="0">
                <a:latin typeface="微软雅黑" panose="020B0503020204020204" pitchFamily="34" charset="-122"/>
                <a:ea typeface="微软雅黑" panose="020B0503020204020204" pitchFamily="34" charset="-122"/>
              </a:rPr>
              <a:t>进行</a:t>
            </a:r>
            <a:r>
              <a:rPr lang="zh-CN" altLang="en-US" b="1" dirty="0">
                <a:latin typeface="微软雅黑" panose="020B0503020204020204" pitchFamily="34" charset="-122"/>
                <a:ea typeface="微软雅黑" panose="020B0503020204020204" pitchFamily="34" charset="-122"/>
              </a:rPr>
              <a:t>加权平均</a:t>
            </a:r>
            <a:endParaRPr lang="en-US" altLang="zh-CN"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最相似的</a:t>
            </a:r>
            <a:r>
              <a:rPr lang="en-US" altLang="zh-CN" dirty="0"/>
              <a:t>N</a:t>
            </a:r>
            <a:r>
              <a:rPr lang="zh-CN" altLang="en-US" dirty="0"/>
              <a:t>个近邻与用户</a:t>
            </a:r>
            <a:r>
              <a:rPr lang="en-US" altLang="zh-CN" dirty="0"/>
              <a:t>a</a:t>
            </a:r>
            <a:r>
              <a:rPr lang="zh-CN" altLang="en-US" dirty="0"/>
              <a:t>的平均评分</a:t>
            </a:r>
            <a:r>
              <a:rPr lang="en-US" altLang="zh-CN" dirty="0"/>
              <a:t>-ra</a:t>
            </a:r>
            <a:r>
              <a:rPr lang="zh-CN" altLang="en-US" dirty="0"/>
              <a:t>的偏差，计算用户</a:t>
            </a:r>
            <a:r>
              <a:rPr lang="en-US" altLang="zh-CN" dirty="0"/>
              <a:t>a</a:t>
            </a:r>
            <a:r>
              <a:rPr lang="zh-CN" altLang="en-US" dirty="0"/>
              <a:t>对</a:t>
            </a:r>
            <a:r>
              <a:rPr lang="en-US" altLang="zh-CN" dirty="0"/>
              <a:t>p</a:t>
            </a:r>
            <a:r>
              <a:rPr lang="zh-CN" altLang="en-US" dirty="0"/>
              <a:t>的预测值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分子：每个近邻</a:t>
            </a:r>
            <a:r>
              <a:rPr lang="en-US" altLang="zh-CN" dirty="0"/>
              <a:t>b</a:t>
            </a:r>
            <a:r>
              <a:rPr lang="zh-CN" altLang="en-US" dirty="0"/>
              <a:t>对物品</a:t>
            </a:r>
            <a:r>
              <a:rPr lang="en-US" altLang="zh-CN" dirty="0"/>
              <a:t>p</a:t>
            </a:r>
            <a:r>
              <a:rPr lang="zh-CN" altLang="en-US" dirty="0"/>
              <a:t>评分的偏差值，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相似度则代表该偏差其在预测时所占的权重</a:t>
            </a:r>
          </a:p>
        </p:txBody>
      </p:sp>
      <p:sp>
        <p:nvSpPr>
          <p:cNvPr id="4" name="灯片编号占位符 3"/>
          <p:cNvSpPr>
            <a:spLocks noGrp="1"/>
          </p:cNvSpPr>
          <p:nvPr>
            <p:ph type="sldNum" sz="quarter" idx="10"/>
          </p:nvPr>
        </p:nvSpPr>
        <p:spPr/>
        <p:txBody>
          <a:bodyPr/>
          <a:lstStyle/>
          <a:p>
            <a:fld id="{5C2434C4-ED3A-4F7C-B37E-592254AC3D69}" type="slidenum">
              <a:rPr lang="zh-CN" altLang="en-US" smtClean="0"/>
              <a:t>31</a:t>
            </a:fld>
            <a:endParaRPr lang="zh-CN" altLang="en-US"/>
          </a:p>
        </p:txBody>
      </p:sp>
    </p:spTree>
    <p:extLst>
      <p:ext uri="{BB962C8B-B14F-4D97-AF65-F5344CB8AC3E}">
        <p14:creationId xmlns:p14="http://schemas.microsoft.com/office/powerpoint/2010/main" val="363976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在用户的最相似近邻集</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中查找用户，并将目标用户与查找到的用户的相似度的值作为权值，然后将</a:t>
            </a:r>
            <a:r>
              <a:rPr lang="zh-CN" altLang="en-US" b="1" dirty="0">
                <a:solidFill>
                  <a:srgbClr val="FF0000"/>
                </a:solidFill>
                <a:latin typeface="微软雅黑" panose="020B0503020204020204" pitchFamily="34" charset="-122"/>
                <a:ea typeface="微软雅黑" panose="020B0503020204020204" pitchFamily="34" charset="-122"/>
              </a:rPr>
              <a:t>邻居用户对该项目的评分</a:t>
            </a:r>
            <a:r>
              <a:rPr lang="zh-CN" altLang="en-US" dirty="0">
                <a:latin typeface="微软雅黑" panose="020B0503020204020204" pitchFamily="34" charset="-122"/>
                <a:ea typeface="微软雅黑" panose="020B0503020204020204" pitchFamily="34" charset="-122"/>
              </a:rPr>
              <a:t>与</a:t>
            </a:r>
            <a:r>
              <a:rPr lang="zh-CN" altLang="en-US" b="1" dirty="0">
                <a:latin typeface="微软雅黑" panose="020B0503020204020204" pitchFamily="34" charset="-122"/>
                <a:ea typeface="微软雅黑" panose="020B0503020204020204" pitchFamily="34" charset="-122"/>
              </a:rPr>
              <a:t>此邻居用户的所有评分</a:t>
            </a:r>
            <a:r>
              <a:rPr lang="zh-CN" altLang="en-US" b="0" dirty="0">
                <a:latin typeface="微软雅黑" panose="020B0503020204020204" pitchFamily="34" charset="-122"/>
                <a:ea typeface="微软雅黑" panose="020B0503020204020204" pitchFamily="34" charset="-122"/>
              </a:rPr>
              <a:t>的</a:t>
            </a:r>
            <a:r>
              <a:rPr lang="zh-CN" altLang="en-US" b="1" dirty="0">
                <a:latin typeface="微软雅黑" panose="020B0503020204020204" pitchFamily="34" charset="-122"/>
                <a:ea typeface="微软雅黑" panose="020B0503020204020204" pitchFamily="34" charset="-122"/>
              </a:rPr>
              <a:t>差值</a:t>
            </a:r>
            <a:r>
              <a:rPr lang="zh-CN" altLang="en-US" dirty="0">
                <a:latin typeface="微软雅黑" panose="020B0503020204020204" pitchFamily="34" charset="-122"/>
                <a:ea typeface="微软雅黑" panose="020B0503020204020204" pitchFamily="34" charset="-122"/>
              </a:rPr>
              <a:t>进行</a:t>
            </a:r>
            <a:r>
              <a:rPr lang="zh-CN" altLang="en-US" b="1" dirty="0">
                <a:latin typeface="微软雅黑" panose="020B0503020204020204" pitchFamily="34" charset="-122"/>
                <a:ea typeface="微软雅黑" panose="020B0503020204020204" pitchFamily="34" charset="-122"/>
              </a:rPr>
              <a:t>加权平均</a:t>
            </a:r>
            <a:endParaRPr lang="en-US" altLang="zh-CN"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最相似的</a:t>
            </a:r>
            <a:r>
              <a:rPr lang="en-US" altLang="zh-CN" dirty="0"/>
              <a:t>N</a:t>
            </a:r>
            <a:r>
              <a:rPr lang="zh-CN" altLang="en-US" dirty="0"/>
              <a:t>个近邻与用户</a:t>
            </a:r>
            <a:r>
              <a:rPr lang="en-US" altLang="zh-CN" dirty="0"/>
              <a:t>a</a:t>
            </a:r>
            <a:r>
              <a:rPr lang="zh-CN" altLang="en-US" dirty="0"/>
              <a:t>的平均评分</a:t>
            </a:r>
            <a:r>
              <a:rPr lang="en-US" altLang="zh-CN" dirty="0"/>
              <a:t>-ra</a:t>
            </a:r>
            <a:r>
              <a:rPr lang="zh-CN" altLang="en-US" dirty="0"/>
              <a:t>的偏差，计算用户</a:t>
            </a:r>
            <a:r>
              <a:rPr lang="en-US" altLang="zh-CN" dirty="0"/>
              <a:t>a</a:t>
            </a:r>
            <a:r>
              <a:rPr lang="zh-CN" altLang="en-US" dirty="0"/>
              <a:t>对</a:t>
            </a:r>
            <a:r>
              <a:rPr lang="en-US" altLang="zh-CN" dirty="0"/>
              <a:t>p</a:t>
            </a:r>
            <a:r>
              <a:rPr lang="zh-CN" altLang="en-US" dirty="0"/>
              <a:t>的预测值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分子：每个近邻</a:t>
            </a:r>
            <a:r>
              <a:rPr lang="en-US" altLang="zh-CN" dirty="0"/>
              <a:t>b</a:t>
            </a:r>
            <a:r>
              <a:rPr lang="zh-CN" altLang="en-US" dirty="0"/>
              <a:t>对物品</a:t>
            </a:r>
            <a:r>
              <a:rPr lang="en-US" altLang="zh-CN" dirty="0"/>
              <a:t>p</a:t>
            </a:r>
            <a:r>
              <a:rPr lang="zh-CN" altLang="en-US" dirty="0"/>
              <a:t>评分的偏差值，</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相似度则代表该偏差其在预测时所占的权重</a:t>
            </a:r>
          </a:p>
        </p:txBody>
      </p:sp>
      <p:sp>
        <p:nvSpPr>
          <p:cNvPr id="4" name="灯片编号占位符 3"/>
          <p:cNvSpPr>
            <a:spLocks noGrp="1"/>
          </p:cNvSpPr>
          <p:nvPr>
            <p:ph type="sldNum" sz="quarter" idx="10"/>
          </p:nvPr>
        </p:nvSpPr>
        <p:spPr/>
        <p:txBody>
          <a:bodyPr/>
          <a:lstStyle/>
          <a:p>
            <a:fld id="{5C2434C4-ED3A-4F7C-B37E-592254AC3D69}" type="slidenum">
              <a:rPr lang="zh-CN" altLang="en-US" smtClean="0"/>
              <a:t>32</a:t>
            </a:fld>
            <a:endParaRPr lang="zh-CN" altLang="en-US"/>
          </a:p>
        </p:txBody>
      </p:sp>
    </p:spTree>
    <p:extLst>
      <p:ext uri="{BB962C8B-B14F-4D97-AF65-F5344CB8AC3E}">
        <p14:creationId xmlns:p14="http://schemas.microsoft.com/office/powerpoint/2010/main" val="1998525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3A1C28-FD5C-47AE-BF2C-1C2BFB51EFD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3A66999-33EB-4D59-8E83-8F2A963702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FC96E2E-814F-46FD-BABA-111C4C17D73A}"/>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3CDF1719-AE75-4A8A-A2CA-94B5BA133A7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86FFE57-5A1C-4E90-8A26-7C0CC39C48F5}"/>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141577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0C1B1B-ED27-4511-82E4-1DCAF3A4D52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D94C398-F67B-4087-8A8B-E11A0C9A66A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A4F71DD-4726-4431-8037-D9A83E210630}"/>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2BC264D4-8CC3-4C14-ADDC-B92C8C49714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D2A977B-F322-490D-9B63-8D2E63299BC5}"/>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2615900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F88EDB9-2A75-4D49-8BCE-ECE71808464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2015761-8BF5-480A-A591-5B6A9FB030B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26770C2-8656-438E-9232-3F11C0C6507E}"/>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98C601DB-6F97-4EC7-9004-3B6FF672B8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12AF51-1D41-4063-890C-D29B353AD31C}"/>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3720006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4B41C6-2971-4E10-B97B-995FA409AC3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C2BBCEA-F87E-47A6-AE35-27798CDD2C20}"/>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30E8051-1298-4AE2-A3F3-0F7E33A1BB24}"/>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49427334-0193-4F09-B960-8791DFEDC9F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BBAA416-4330-4648-AFE7-99AEC200AD4E}"/>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1598922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F8845-2CDE-445E-AB47-AECF0109C1D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81172E3-FEA3-4782-A422-30278054DD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43AAB8CC-3026-4DFE-84A2-E259899BCB36}"/>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93E8F90E-0F2D-4E13-8A01-F3EF234044D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487E657-7B11-463C-9DDA-D1E69C662F41}"/>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3388947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1B6623-A372-4A8E-B445-69877B84F92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3171753-57C9-4566-932C-42BD446E5337}"/>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2BF767E7-0A7D-4E5F-9A29-03648BE31FDB}"/>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E075879-D745-479F-8AA7-187323885ED3}"/>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6" name="页脚占位符 5">
            <a:extLst>
              <a:ext uri="{FF2B5EF4-FFF2-40B4-BE49-F238E27FC236}">
                <a16:creationId xmlns:a16="http://schemas.microsoft.com/office/drawing/2014/main" id="{C81D1FA4-8B8B-4268-A06B-6AFD13C079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5F45D75-EBAF-40F4-9F24-7B105135DD60}"/>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249760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98756-6998-43FB-98B4-7BF9AF3F34C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96EAEC6-3383-4FF5-99C7-4A901AF687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2FF79D3D-1E72-43C5-A20E-327AC440DCB2}"/>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8E516DA-B10E-41DA-BE7C-BDD03C3712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6B1A40FC-1861-470E-99C9-760CEEE0B298}"/>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8C036502-FFAB-48CE-9399-25D86391A577}"/>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8" name="页脚占位符 7">
            <a:extLst>
              <a:ext uri="{FF2B5EF4-FFF2-40B4-BE49-F238E27FC236}">
                <a16:creationId xmlns:a16="http://schemas.microsoft.com/office/drawing/2014/main" id="{D27866CF-2229-4C20-86AC-FA7F689408B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B701174-8B3D-4211-8685-EF9A91546BE0}"/>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445191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85188D-0001-4DFC-BBCE-627757284A3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488A361-FB98-42F7-B30A-01085BB10E98}"/>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4" name="页脚占位符 3">
            <a:extLst>
              <a:ext uri="{FF2B5EF4-FFF2-40B4-BE49-F238E27FC236}">
                <a16:creationId xmlns:a16="http://schemas.microsoft.com/office/drawing/2014/main" id="{04711563-31D1-492C-9AA0-5F53890822C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AB667B1-F215-4D4A-B774-3F46063D3E9A}"/>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294444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C50C4EE-5EFB-4C8B-99A5-2779B0A283EF}"/>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3" name="页脚占位符 2">
            <a:extLst>
              <a:ext uri="{FF2B5EF4-FFF2-40B4-BE49-F238E27FC236}">
                <a16:creationId xmlns:a16="http://schemas.microsoft.com/office/drawing/2014/main" id="{B8D9DE52-0065-44FB-A43D-D5D0B584B0A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872538F-49EC-44A3-ABB4-4DCC0DD837C5}"/>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3384134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803058-7198-45DB-85FB-B02A272389B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008741C-0555-420B-81AB-D7FFBAAA7C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B13515B5-556B-4193-9D5D-CB7A36FB6D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528362B-0ED4-466E-BAE3-2B9D48EB228E}"/>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6" name="页脚占位符 5">
            <a:extLst>
              <a:ext uri="{FF2B5EF4-FFF2-40B4-BE49-F238E27FC236}">
                <a16:creationId xmlns:a16="http://schemas.microsoft.com/office/drawing/2014/main" id="{C02140C1-006A-4668-A802-0095AE125D8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405726F-425D-47E4-8A5A-9E8E990CDD29}"/>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2216311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7E52C0-37E1-4C97-A6CC-031737709D1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97BFDB1-A00A-41B2-8FE1-559AE45F5B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DF58B55-A7C1-46CA-B253-73E234F324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63F5450-E193-4B5D-857A-D51E58E9890E}"/>
              </a:ext>
            </a:extLst>
          </p:cNvPr>
          <p:cNvSpPr>
            <a:spLocks noGrp="1"/>
          </p:cNvSpPr>
          <p:nvPr>
            <p:ph type="dt" sz="half" idx="10"/>
          </p:nvPr>
        </p:nvSpPr>
        <p:spPr/>
        <p:txBody>
          <a:bodyPr/>
          <a:lstStyle/>
          <a:p>
            <a:fld id="{B2BEDF70-F25B-4612-8034-B6B49EF7BE89}" type="datetimeFigureOut">
              <a:rPr lang="zh-CN" altLang="en-US" smtClean="0"/>
              <a:t>2018/4/3</a:t>
            </a:fld>
            <a:endParaRPr lang="zh-CN" altLang="en-US"/>
          </a:p>
        </p:txBody>
      </p:sp>
      <p:sp>
        <p:nvSpPr>
          <p:cNvPr id="6" name="页脚占位符 5">
            <a:extLst>
              <a:ext uri="{FF2B5EF4-FFF2-40B4-BE49-F238E27FC236}">
                <a16:creationId xmlns:a16="http://schemas.microsoft.com/office/drawing/2014/main" id="{EB0A4FD0-89B4-4DF0-8DB7-267003754C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3872004-F52B-40FC-AA7B-8D8E9E6F972E}"/>
              </a:ext>
            </a:extLst>
          </p:cNvPr>
          <p:cNvSpPr>
            <a:spLocks noGrp="1"/>
          </p:cNvSpPr>
          <p:nvPr>
            <p:ph type="sldNum" sz="quarter" idx="12"/>
          </p:nvPr>
        </p:nvSpPr>
        <p:spPr/>
        <p:txBody>
          <a:body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3930880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3B3C386-BEA3-43A3-913A-310838F856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60FDCAB-6C2F-4538-A38B-EA74FA459D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E63DA6B-1824-450F-AD6C-3FF8BCFDFD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BEDF70-F25B-4612-8034-B6B49EF7BE89}" type="datetimeFigureOut">
              <a:rPr lang="zh-CN" altLang="en-US" smtClean="0"/>
              <a:t>2018/4/3</a:t>
            </a:fld>
            <a:endParaRPr lang="zh-CN" altLang="en-US"/>
          </a:p>
        </p:txBody>
      </p:sp>
      <p:sp>
        <p:nvSpPr>
          <p:cNvPr id="5" name="页脚占位符 4">
            <a:extLst>
              <a:ext uri="{FF2B5EF4-FFF2-40B4-BE49-F238E27FC236}">
                <a16:creationId xmlns:a16="http://schemas.microsoft.com/office/drawing/2014/main" id="{70DA0357-4589-4694-8352-95D0B68D07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795642A-EACF-4823-8F6A-3B1C8099AD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F22C59-0812-4A2B-9B3E-F503D04DAD19}" type="slidenum">
              <a:rPr lang="zh-CN" altLang="en-US" smtClean="0"/>
              <a:t>‹#›</a:t>
            </a:fld>
            <a:endParaRPr lang="zh-CN" altLang="en-US"/>
          </a:p>
        </p:txBody>
      </p:sp>
    </p:spTree>
    <p:extLst>
      <p:ext uri="{BB962C8B-B14F-4D97-AF65-F5344CB8AC3E}">
        <p14:creationId xmlns:p14="http://schemas.microsoft.com/office/powerpoint/2010/main" val="72215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10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10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106.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10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74.png"/><Relationship Id="rId4" Type="http://schemas.openxmlformats.org/officeDocument/2006/relationships/image" Target="../media/image73.png"/></Relationships>
</file>

<file path=ppt/slides/_rels/slide10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78.png"/><Relationship Id="rId5" Type="http://schemas.openxmlformats.org/officeDocument/2006/relationships/image" Target="../media/image77.png"/><Relationship Id="rId4" Type="http://schemas.openxmlformats.org/officeDocument/2006/relationships/image" Target="../media/image76.png"/></Relationships>
</file>

<file path=ppt/slides/_rels/slide10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2.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5.png"/><Relationship Id="rId7"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5.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5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10.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60.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3"/>
            <a:ext cx="9144000" cy="1704813"/>
          </a:xfrm>
        </p:spPr>
        <p:txBody>
          <a:bodyPr/>
          <a:lstStyle/>
          <a:p>
            <a:r>
              <a:rPr lang="zh-CN" altLang="en-US" dirty="0"/>
              <a:t>推荐系统</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3602037"/>
            <a:ext cx="9144000" cy="2133599"/>
          </a:xfrm>
        </p:spPr>
        <p:txBody>
          <a:bodyPr>
            <a:normAutofit lnSpcReduction="10000"/>
          </a:bodyPr>
          <a:lstStyle/>
          <a:p>
            <a:r>
              <a:rPr lang="zh-CN" altLang="en-US" dirty="0"/>
              <a:t>徐翊鑫 </a:t>
            </a:r>
            <a:r>
              <a:rPr lang="en-US" altLang="zh-CN" dirty="0"/>
              <a:t>51174500139</a:t>
            </a:r>
            <a:r>
              <a:rPr lang="zh-CN" altLang="en-US" dirty="0"/>
              <a:t>  </a:t>
            </a:r>
            <a:r>
              <a:rPr lang="en-US" altLang="zh-CN" dirty="0"/>
              <a:t>item/content-based collaborative filtering</a:t>
            </a:r>
          </a:p>
          <a:p>
            <a:r>
              <a:rPr lang="zh-CN" altLang="en-US" dirty="0"/>
              <a:t>詹心语  </a:t>
            </a:r>
            <a:r>
              <a:rPr lang="en-US" altLang="zh-CN" dirty="0"/>
              <a:t>51174500153 user-based collaborative filtering</a:t>
            </a:r>
          </a:p>
          <a:p>
            <a:r>
              <a:rPr lang="zh-CN" altLang="en-US" dirty="0"/>
              <a:t>张锦 </a:t>
            </a:r>
            <a:r>
              <a:rPr lang="en-US" altLang="zh-CN" dirty="0"/>
              <a:t>51174500155 Latent factor model</a:t>
            </a:r>
          </a:p>
          <a:p>
            <a:r>
              <a:rPr lang="zh-CN" altLang="en-US" dirty="0"/>
              <a:t>徐向阳 </a:t>
            </a:r>
            <a:r>
              <a:rPr lang="en-US" altLang="zh-CN" dirty="0"/>
              <a:t>51174500138 </a:t>
            </a:r>
            <a:r>
              <a:rPr lang="zh-CN" altLang="en-US" dirty="0"/>
              <a:t>冷启动</a:t>
            </a:r>
            <a:endParaRPr lang="en-US" altLang="zh-CN" dirty="0"/>
          </a:p>
          <a:p>
            <a:r>
              <a:rPr lang="zh-CN" altLang="en-US" dirty="0"/>
              <a:t>惠自乐 </a:t>
            </a:r>
            <a:r>
              <a:rPr lang="en-US" altLang="zh-CN" dirty="0"/>
              <a:t>51174500096</a:t>
            </a:r>
            <a:r>
              <a:rPr lang="zh-Hans" altLang="en-US" dirty="0"/>
              <a:t>推荐系统的评价：</a:t>
            </a:r>
            <a:r>
              <a:rPr lang="zh-CN" altLang="en-US" dirty="0"/>
              <a:t>灰色关联分析</a:t>
            </a:r>
          </a:p>
        </p:txBody>
      </p:sp>
    </p:spTree>
    <p:extLst>
      <p:ext uri="{BB962C8B-B14F-4D97-AF65-F5344CB8AC3E}">
        <p14:creationId xmlns:p14="http://schemas.microsoft.com/office/powerpoint/2010/main" val="1280213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2.Item-based CF</a:t>
            </a:r>
            <a:endParaRPr lang="zh-CN" altLang="en-US" dirty="0"/>
          </a:p>
        </p:txBody>
      </p:sp>
      <p:sp>
        <p:nvSpPr>
          <p:cNvPr id="3" name="内容占位符 2"/>
          <p:cNvSpPr>
            <a:spLocks noGrp="1"/>
          </p:cNvSpPr>
          <p:nvPr>
            <p:ph idx="1"/>
          </p:nvPr>
        </p:nvSpPr>
        <p:spPr/>
        <p:txBody>
          <a:bodyPr>
            <a:normAutofit/>
          </a:bodyPr>
          <a:lstStyle/>
          <a:p>
            <a:r>
              <a:rPr lang="zh-CN" altLang="en-US" dirty="0">
                <a:latin typeface="宋体" pitchFamily="2" charset="-122"/>
                <a:ea typeface="宋体" pitchFamily="2" charset="-122"/>
              </a:rPr>
              <a:t>基于用户对物品的偏好找到相似的物品，然后根据用户的历史偏好，</a:t>
            </a:r>
            <a:r>
              <a:rPr lang="zh-CN" altLang="en-US" dirty="0">
                <a:solidFill>
                  <a:srgbClr val="FF0000"/>
                </a:solidFill>
                <a:latin typeface="宋体" pitchFamily="2" charset="-122"/>
                <a:ea typeface="宋体" pitchFamily="2" charset="-122"/>
              </a:rPr>
              <a:t>推荐相似的物品给他</a:t>
            </a:r>
            <a:r>
              <a:rPr lang="zh-CN" altLang="en-US" dirty="0">
                <a:latin typeface="宋体" pitchFamily="2" charset="-122"/>
                <a:ea typeface="宋体" pitchFamily="2" charset="-122"/>
              </a:rPr>
              <a:t>。从计算的角度看，就是将所有用户对某个物品的偏好作为一个向量来</a:t>
            </a:r>
            <a:r>
              <a:rPr lang="zh-CN" altLang="en-US" dirty="0">
                <a:solidFill>
                  <a:srgbClr val="FF0000"/>
                </a:solidFill>
                <a:latin typeface="宋体" pitchFamily="2" charset="-122"/>
                <a:ea typeface="宋体" pitchFamily="2" charset="-122"/>
              </a:rPr>
              <a:t>计算物品之间的相似度</a:t>
            </a:r>
            <a:r>
              <a:rPr lang="zh-CN" altLang="en-US" dirty="0">
                <a:latin typeface="宋体" pitchFamily="2" charset="-122"/>
                <a:ea typeface="宋体" pitchFamily="2" charset="-122"/>
              </a:rPr>
              <a:t>，得到物品的相似物品后，根据用户历史的偏好预测当前用户还没有表示偏好的物品，计算得到一个</a:t>
            </a:r>
            <a:r>
              <a:rPr lang="zh-CN" altLang="en-US" dirty="0">
                <a:solidFill>
                  <a:srgbClr val="FF0000"/>
                </a:solidFill>
                <a:latin typeface="宋体" pitchFamily="2" charset="-122"/>
                <a:ea typeface="宋体" pitchFamily="2" charset="-122"/>
              </a:rPr>
              <a:t>排序的物品列表作为推荐</a:t>
            </a:r>
            <a:r>
              <a:rPr lang="zh-CN" altLang="en-US" dirty="0">
                <a:latin typeface="宋体" pitchFamily="2" charset="-122"/>
                <a:ea typeface="宋体" pitchFamily="2" charset="-122"/>
              </a:rPr>
              <a:t>。</a:t>
            </a:r>
          </a:p>
        </p:txBody>
      </p:sp>
    </p:spTree>
    <p:extLst>
      <p:ext uri="{BB962C8B-B14F-4D97-AF65-F5344CB8AC3E}">
        <p14:creationId xmlns:p14="http://schemas.microsoft.com/office/powerpoint/2010/main" val="214897565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a:t>
            </a:r>
            <a:r>
              <a:rPr lang="zh-Hans" altLang="en-US" dirty="0"/>
              <a:t>原理</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CN" altLang="en-US" dirty="0"/>
              <a:t>对于两个系统之间的因素，其随时间或不同对象而变化的关联性大小的量度，称为关联度。</a:t>
            </a:r>
            <a:endParaRPr lang="en-US" altLang="zh-CN" dirty="0"/>
          </a:p>
          <a:p>
            <a:r>
              <a:rPr lang="zh-CN" altLang="en-US" dirty="0"/>
              <a:t>在系统发展过程中，若两个因素变化的趋势具有一致性，即同步变化程度较高，即可谓二者关联程度较高；反之，则较低。</a:t>
            </a:r>
            <a:endParaRPr lang="en-US" altLang="zh-CN" dirty="0"/>
          </a:p>
          <a:p>
            <a:r>
              <a:rPr lang="zh-CN" altLang="en-US" dirty="0"/>
              <a:t>灰色关联法，是根据因素之间发展趋势的相似或相异程度，亦即“灰色关联度”，作为衡量因素间关联程度的一种方法。</a:t>
            </a:r>
            <a:endParaRPr lang="en-US" altLang="zh-CN" dirty="0"/>
          </a:p>
        </p:txBody>
      </p:sp>
    </p:spTree>
    <p:extLst>
      <p:ext uri="{BB962C8B-B14F-4D97-AF65-F5344CB8AC3E}">
        <p14:creationId xmlns:p14="http://schemas.microsoft.com/office/powerpoint/2010/main" val="368134455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a:t>
            </a:r>
            <a:r>
              <a:rPr lang="zh-Hans" altLang="en-US" dirty="0"/>
              <a:t>原理</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CN" altLang="en-US" dirty="0"/>
              <a:t>灰色系统理论提出了对各子系统进行灰色关联度分析的概念，意图透过一定的方法，去寻求系统中各子系统（或因素）之间的数值关系。</a:t>
            </a:r>
            <a:endParaRPr lang="en-US" altLang="zh-CN" dirty="0"/>
          </a:p>
          <a:p>
            <a:r>
              <a:rPr lang="zh-CN" altLang="en-US" dirty="0"/>
              <a:t>因此，灰色关联度分析对于一个系统发展变化态势提供了量化的度量，非常适合动态历程分析。</a:t>
            </a:r>
            <a:endParaRPr lang="en-US" altLang="zh-CN" dirty="0"/>
          </a:p>
        </p:txBody>
      </p:sp>
    </p:spTree>
    <p:extLst>
      <p:ext uri="{BB962C8B-B14F-4D97-AF65-F5344CB8AC3E}">
        <p14:creationId xmlns:p14="http://schemas.microsoft.com/office/powerpoint/2010/main" val="55641595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lnSpcReduction="10000"/>
          </a:bodyPr>
          <a:lstStyle/>
          <a:p>
            <a:pPr marL="0" indent="0">
              <a:buNone/>
            </a:pPr>
            <a:r>
              <a:rPr lang="zh-Hans" altLang="en-US" sz="2400" dirty="0"/>
              <a:t>（</a:t>
            </a:r>
            <a:r>
              <a:rPr lang="en-US" altLang="zh-Hans" sz="2400"/>
              <a:t>1</a:t>
            </a:r>
            <a:r>
              <a:rPr lang="zh-Hans" altLang="en-US" sz="2400"/>
              <a:t>）</a:t>
            </a:r>
            <a:r>
              <a:rPr lang="zh-CN" altLang="en-US" sz="2400" dirty="0"/>
              <a:t>确定参考序列</a:t>
            </a:r>
            <a:endParaRPr lang="en-US" altLang="zh-CN" sz="2400" dirty="0"/>
          </a:p>
          <a:p>
            <a:pPr marL="0" indent="0">
              <a:buNone/>
            </a:pPr>
            <a:r>
              <a:rPr lang="zh-Hans" altLang="en-US" sz="2400" dirty="0"/>
              <a:t>  </a:t>
            </a:r>
            <a:r>
              <a:rPr lang="zh-CN" altLang="en-US" sz="2400" dirty="0"/>
              <a:t>设</a:t>
            </a:r>
            <a:r>
              <a:rPr lang="en-US" altLang="zh-CN" sz="2400" dirty="0" err="1"/>
              <a:t>i</a:t>
            </a:r>
            <a:r>
              <a:rPr lang="zh-CN" altLang="en-US" sz="2400" dirty="0"/>
              <a:t>第</a:t>
            </a:r>
            <a:r>
              <a:rPr lang="en-US" altLang="zh-CN" sz="2400" dirty="0" err="1"/>
              <a:t>i</a:t>
            </a:r>
            <a:r>
              <a:rPr lang="zh-CN" altLang="en-US" sz="2400" dirty="0"/>
              <a:t>个评价单元</a:t>
            </a:r>
            <a:r>
              <a:rPr lang="en-US" altLang="zh-CN" sz="2400" dirty="0"/>
              <a:t>(</a:t>
            </a:r>
            <a:r>
              <a:rPr lang="zh-CN" altLang="en-US" sz="2400" dirty="0"/>
              <a:t>如企业、网站、个人</a:t>
            </a:r>
            <a:r>
              <a:rPr lang="en-US" altLang="zh-CN" sz="2400" dirty="0"/>
              <a:t>)</a:t>
            </a:r>
            <a:r>
              <a:rPr lang="zh-CN" altLang="en-US" sz="2400" dirty="0"/>
              <a:t>的序号，</a:t>
            </a:r>
            <a:r>
              <a:rPr lang="en-US" altLang="zh-CN" sz="2400" dirty="0"/>
              <a:t>i1,2,,m;j</a:t>
            </a:r>
            <a:r>
              <a:rPr lang="zh-CN" altLang="en-US" sz="2400" dirty="0"/>
              <a:t>为第</a:t>
            </a:r>
            <a:r>
              <a:rPr lang="en-US" altLang="zh-CN" sz="2400" dirty="0"/>
              <a:t>j</a:t>
            </a:r>
            <a:r>
              <a:rPr lang="zh-CN" altLang="en-US" sz="2400" dirty="0"/>
              <a:t>个评价指</a:t>
            </a:r>
            <a:r>
              <a:rPr lang="zh-Hans" altLang="en-US" sz="2400" dirty="0"/>
              <a:t>  </a:t>
            </a:r>
            <a:endParaRPr lang="en-US" altLang="zh-Hans" sz="2400" dirty="0"/>
          </a:p>
          <a:p>
            <a:pPr marL="0" indent="0">
              <a:buNone/>
            </a:pPr>
            <a:r>
              <a:rPr lang="zh-Hans" altLang="en-US" sz="2400" dirty="0"/>
              <a:t>  </a:t>
            </a:r>
            <a:r>
              <a:rPr lang="zh-CN" altLang="en-US" sz="2400" dirty="0"/>
              <a:t>标的序号，</a:t>
            </a:r>
            <a:r>
              <a:rPr lang="en-US" altLang="zh-CN" sz="2400" dirty="0"/>
              <a:t>j1,2,n</a:t>
            </a:r>
            <a:r>
              <a:rPr lang="zh-CN" altLang="en-US" sz="2400" dirty="0"/>
              <a:t>。</a:t>
            </a:r>
            <a:r>
              <a:rPr lang="en-US" altLang="zh-CN" sz="2400" dirty="0" err="1"/>
              <a:t>V</a:t>
            </a:r>
            <a:r>
              <a:rPr lang="en-US" altLang="zh-CN" sz="1500" dirty="0" err="1"/>
              <a:t>ij</a:t>
            </a:r>
            <a:r>
              <a:rPr lang="zh-CN" altLang="en-US" sz="2400" dirty="0"/>
              <a:t>即为第</a:t>
            </a:r>
            <a:r>
              <a:rPr lang="en-US" altLang="zh-CN" sz="2400" dirty="0" err="1"/>
              <a:t>i</a:t>
            </a:r>
            <a:r>
              <a:rPr lang="zh-CN" altLang="en-US" sz="2400" dirty="0"/>
              <a:t>个评价单元的第</a:t>
            </a:r>
            <a:r>
              <a:rPr lang="en-US" altLang="zh-CN" sz="2400" dirty="0"/>
              <a:t>j</a:t>
            </a:r>
            <a:r>
              <a:rPr lang="zh-CN" altLang="en-US" sz="2400" dirty="0"/>
              <a:t>个指标的评价值。</a:t>
            </a:r>
          </a:p>
          <a:p>
            <a:pPr marL="0" indent="0">
              <a:buNone/>
            </a:pPr>
            <a:r>
              <a:rPr lang="zh-Hans" altLang="en-US" sz="2400" dirty="0"/>
              <a:t>  </a:t>
            </a:r>
            <a:r>
              <a:rPr lang="zh-CN" altLang="en-US" sz="2400" dirty="0"/>
              <a:t>则包括了</a:t>
            </a:r>
            <a:r>
              <a:rPr lang="en-US" altLang="zh-CN" sz="2400" dirty="0"/>
              <a:t>m</a:t>
            </a:r>
            <a:r>
              <a:rPr lang="zh-CN" altLang="en-US" sz="2400" dirty="0"/>
              <a:t>个评价单元，</a:t>
            </a:r>
            <a:r>
              <a:rPr lang="en-US" altLang="zh-CN" sz="2400" dirty="0"/>
              <a:t>n</a:t>
            </a:r>
            <a:r>
              <a:rPr lang="zh-CN" altLang="en-US" sz="2400" dirty="0"/>
              <a:t>个评价指标的评价系统，组成以下的比较序列</a:t>
            </a:r>
            <a:r>
              <a:rPr lang="en-US" altLang="zh-CN" sz="2400" dirty="0"/>
              <a:t>:</a:t>
            </a:r>
          </a:p>
          <a:p>
            <a:endParaRPr lang="en-US" altLang="zh-CN" sz="2400" dirty="0"/>
          </a:p>
          <a:p>
            <a:endParaRPr lang="en-US" altLang="zh-CN" sz="2400" dirty="0"/>
          </a:p>
          <a:p>
            <a:endParaRPr lang="en-US" altLang="zh-CN" sz="2400" dirty="0"/>
          </a:p>
          <a:p>
            <a:endParaRPr lang="en-US" altLang="zh-CN" sz="2400" dirty="0"/>
          </a:p>
          <a:p>
            <a:endParaRPr lang="en-US" altLang="zh-CN" sz="2400" dirty="0"/>
          </a:p>
          <a:p>
            <a:pPr marL="0" indent="0">
              <a:buNone/>
            </a:pPr>
            <a:r>
              <a:rPr lang="zh-Hans" altLang="en-US" sz="2400" dirty="0"/>
              <a:t>  </a:t>
            </a:r>
            <a:r>
              <a:rPr lang="zh-CN" altLang="en-US" sz="2400" dirty="0"/>
              <a:t>取每个指标评价结果中的最优值</a:t>
            </a:r>
            <a:r>
              <a:rPr lang="en-US" altLang="zh-CN" sz="2400" dirty="0"/>
              <a:t>V</a:t>
            </a:r>
            <a:r>
              <a:rPr lang="en-US" altLang="zh-CN" sz="1600" dirty="0"/>
              <a:t>0j</a:t>
            </a:r>
            <a:r>
              <a:rPr lang="zh-CN" altLang="en-US" sz="2400" dirty="0"/>
              <a:t>组成参考序列</a:t>
            </a:r>
            <a:r>
              <a:rPr lang="en-US" altLang="zh-CN" sz="2400" dirty="0"/>
              <a:t>V</a:t>
            </a:r>
            <a:r>
              <a:rPr lang="en-US" altLang="zh-CN" sz="1600" dirty="0"/>
              <a:t>0</a:t>
            </a:r>
            <a:endParaRPr lang="en-US" altLang="zh-CN" sz="1400" dirty="0"/>
          </a:p>
          <a:p>
            <a:endParaRPr lang="en-US" altLang="zh-CN" dirty="0"/>
          </a:p>
          <a:p>
            <a:endParaRPr lang="en-US" altLang="zh-CN" dirty="0"/>
          </a:p>
        </p:txBody>
      </p:sp>
      <p:pic>
        <p:nvPicPr>
          <p:cNvPr id="4" name="图片 3">
            <a:extLst>
              <a:ext uri="{FF2B5EF4-FFF2-40B4-BE49-F238E27FC236}">
                <a16:creationId xmlns:a16="http://schemas.microsoft.com/office/drawing/2014/main" id="{74BC2971-FA22-3849-B1B5-00589111B3E6}"/>
              </a:ext>
            </a:extLst>
          </p:cNvPr>
          <p:cNvPicPr>
            <a:picLocks noChangeAspect="1"/>
          </p:cNvPicPr>
          <p:nvPr/>
        </p:nvPicPr>
        <p:blipFill>
          <a:blip r:embed="rId3"/>
          <a:stretch>
            <a:fillRect/>
          </a:stretch>
        </p:blipFill>
        <p:spPr>
          <a:xfrm>
            <a:off x="3253154" y="3369870"/>
            <a:ext cx="5321300" cy="2006600"/>
          </a:xfrm>
          <a:prstGeom prst="rect">
            <a:avLst/>
          </a:prstGeom>
        </p:spPr>
      </p:pic>
      <p:pic>
        <p:nvPicPr>
          <p:cNvPr id="5" name="图片 4">
            <a:extLst>
              <a:ext uri="{FF2B5EF4-FFF2-40B4-BE49-F238E27FC236}">
                <a16:creationId xmlns:a16="http://schemas.microsoft.com/office/drawing/2014/main" id="{DD88CC50-0E9B-6941-86B3-F46A31D1A51D}"/>
              </a:ext>
            </a:extLst>
          </p:cNvPr>
          <p:cNvPicPr>
            <a:picLocks noChangeAspect="1"/>
          </p:cNvPicPr>
          <p:nvPr/>
        </p:nvPicPr>
        <p:blipFill>
          <a:blip r:embed="rId4"/>
          <a:stretch>
            <a:fillRect/>
          </a:stretch>
        </p:blipFill>
        <p:spPr>
          <a:xfrm>
            <a:off x="4076700" y="5871529"/>
            <a:ext cx="2895600" cy="609600"/>
          </a:xfrm>
          <a:prstGeom prst="rect">
            <a:avLst/>
          </a:prstGeom>
        </p:spPr>
      </p:pic>
    </p:spTree>
    <p:extLst>
      <p:ext uri="{BB962C8B-B14F-4D97-AF65-F5344CB8AC3E}">
        <p14:creationId xmlns:p14="http://schemas.microsoft.com/office/powerpoint/2010/main" val="17929030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(2)</a:t>
            </a:r>
            <a:r>
              <a:rPr lang="zh-CN" altLang="en-US" sz="2400" dirty="0"/>
              <a:t>对变量序列进行归一化</a:t>
            </a:r>
            <a:endParaRPr lang="en-US" altLang="zh-CN" sz="2400" dirty="0"/>
          </a:p>
          <a:p>
            <a:pPr marL="0" indent="0">
              <a:buNone/>
            </a:pPr>
            <a:r>
              <a:rPr lang="zh-CN" altLang="en-US" sz="2400" dirty="0"/>
              <a:t>原始数据具有不同的量纲或数量级，通过归一化将不同量纲或数量级的数据处理</a:t>
            </a:r>
          </a:p>
          <a:p>
            <a:pPr marL="0" indent="0">
              <a:buNone/>
            </a:pPr>
            <a:r>
              <a:rPr lang="zh-CN" altLang="en-US" sz="2400" dirty="0"/>
              <a:t>后，能够保证分析的有效进行和结果的可靠性。通常用初值法对原始数据进行归一化处理，归一化公式为</a:t>
            </a:r>
            <a:r>
              <a:rPr lang="en-US" altLang="zh-CN" sz="2400" dirty="0"/>
              <a:t>:</a:t>
            </a:r>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en-US" altLang="zh-CN" sz="2400" dirty="0"/>
              <a:t>V</a:t>
            </a:r>
            <a:r>
              <a:rPr lang="en-US" altLang="zh-CN" sz="1400" dirty="0"/>
              <a:t>0J</a:t>
            </a:r>
            <a:r>
              <a:rPr lang="zh-CN" altLang="en-US" sz="2400" dirty="0"/>
              <a:t>通常是参考序列</a:t>
            </a:r>
            <a:r>
              <a:rPr lang="en-US" altLang="zh-CN" sz="2400" dirty="0"/>
              <a:t>V</a:t>
            </a:r>
            <a:r>
              <a:rPr lang="en-US" altLang="zh-CN" sz="1400" dirty="0"/>
              <a:t>0</a:t>
            </a:r>
            <a:r>
              <a:rPr lang="en-US" altLang="zh-CN" sz="2400" dirty="0"/>
              <a:t>(V</a:t>
            </a:r>
            <a:r>
              <a:rPr lang="en-US" altLang="zh-CN" sz="1400" dirty="0"/>
              <a:t>01</a:t>
            </a:r>
            <a:r>
              <a:rPr lang="en-US" altLang="zh-CN" sz="2400" dirty="0"/>
              <a:t>,V</a:t>
            </a:r>
            <a:r>
              <a:rPr lang="en-US" altLang="zh-CN" sz="1200" dirty="0"/>
              <a:t>02</a:t>
            </a:r>
            <a:r>
              <a:rPr lang="en-US" altLang="zh-CN" sz="2400" dirty="0"/>
              <a:t>,L,V</a:t>
            </a:r>
            <a:r>
              <a:rPr lang="en-US" altLang="zh-CN" sz="1400" dirty="0"/>
              <a:t>0n</a:t>
            </a:r>
            <a:r>
              <a:rPr lang="en-US" altLang="zh-CN" sz="2400" dirty="0"/>
              <a:t>)</a:t>
            </a:r>
            <a:r>
              <a:rPr lang="zh-CN" altLang="en-US" sz="2400" dirty="0"/>
              <a:t>的最优值。</a:t>
            </a:r>
          </a:p>
          <a:p>
            <a:pPr marL="0" indent="0">
              <a:buNone/>
            </a:pPr>
            <a:endParaRPr lang="zh-CN" altLang="en-US" sz="2400" dirty="0"/>
          </a:p>
          <a:p>
            <a:endParaRPr lang="en-US" altLang="zh-CN" dirty="0"/>
          </a:p>
          <a:p>
            <a:endParaRPr lang="en-US" altLang="zh-CN" dirty="0"/>
          </a:p>
        </p:txBody>
      </p:sp>
      <p:pic>
        <p:nvPicPr>
          <p:cNvPr id="6" name="图片 5">
            <a:extLst>
              <a:ext uri="{FF2B5EF4-FFF2-40B4-BE49-F238E27FC236}">
                <a16:creationId xmlns:a16="http://schemas.microsoft.com/office/drawing/2014/main" id="{23F685EE-A4FE-BA42-AD42-B5FA702C3FD5}"/>
              </a:ext>
            </a:extLst>
          </p:cNvPr>
          <p:cNvPicPr>
            <a:picLocks noChangeAspect="1"/>
          </p:cNvPicPr>
          <p:nvPr/>
        </p:nvPicPr>
        <p:blipFill>
          <a:blip r:embed="rId3"/>
          <a:stretch>
            <a:fillRect/>
          </a:stretch>
        </p:blipFill>
        <p:spPr>
          <a:xfrm>
            <a:off x="4076700" y="3866357"/>
            <a:ext cx="2413000" cy="1092200"/>
          </a:xfrm>
          <a:prstGeom prst="rect">
            <a:avLst/>
          </a:prstGeom>
        </p:spPr>
      </p:pic>
    </p:spTree>
    <p:extLst>
      <p:ext uri="{BB962C8B-B14F-4D97-AF65-F5344CB8AC3E}">
        <p14:creationId xmlns:p14="http://schemas.microsoft.com/office/powerpoint/2010/main" val="136262800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(2)</a:t>
            </a:r>
            <a:r>
              <a:rPr lang="zh-CN" altLang="en-US" sz="2400" dirty="0"/>
              <a:t>对变量序列进行归一化</a:t>
            </a:r>
            <a:endParaRPr lang="en-US" altLang="zh-CN" sz="2400" dirty="0"/>
          </a:p>
          <a:p>
            <a:pPr marL="0" indent="0">
              <a:buNone/>
            </a:pPr>
            <a:r>
              <a:rPr lang="zh-CN" altLang="en-US" sz="2400" dirty="0"/>
              <a:t>进行归一化处理后，得到归一化处理后的比较序列矩阵</a:t>
            </a:r>
            <a:r>
              <a:rPr lang="en-US" altLang="zh-CN" sz="2400" dirty="0"/>
              <a:t>:</a:t>
            </a:r>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zh-CN" altLang="en-US" sz="2400" dirty="0"/>
              <a:t>归一化处理后的参考序列为</a:t>
            </a:r>
            <a:r>
              <a:rPr lang="en-US" altLang="zh-CN" sz="2400"/>
              <a:t>:</a:t>
            </a:r>
          </a:p>
          <a:p>
            <a:pPr marL="0" indent="0">
              <a:buNone/>
            </a:pPr>
            <a:endParaRPr lang="en-US" altLang="zh-CN" sz="2400" dirty="0"/>
          </a:p>
          <a:p>
            <a:pPr marL="0" indent="0">
              <a:buNone/>
            </a:pPr>
            <a:endParaRPr lang="zh-CN" altLang="en-US" sz="2400" dirty="0"/>
          </a:p>
          <a:p>
            <a:endParaRPr lang="en-US" altLang="zh-CN" dirty="0"/>
          </a:p>
          <a:p>
            <a:endParaRPr lang="en-US" altLang="zh-CN" dirty="0"/>
          </a:p>
        </p:txBody>
      </p:sp>
      <p:pic>
        <p:nvPicPr>
          <p:cNvPr id="5" name="图片 4">
            <a:extLst>
              <a:ext uri="{FF2B5EF4-FFF2-40B4-BE49-F238E27FC236}">
                <a16:creationId xmlns:a16="http://schemas.microsoft.com/office/drawing/2014/main" id="{5C418174-69C9-2440-84FA-3CE02181CE82}"/>
              </a:ext>
            </a:extLst>
          </p:cNvPr>
          <p:cNvPicPr>
            <a:picLocks noChangeAspect="1"/>
          </p:cNvPicPr>
          <p:nvPr/>
        </p:nvPicPr>
        <p:blipFill>
          <a:blip r:embed="rId3"/>
          <a:stretch>
            <a:fillRect/>
          </a:stretch>
        </p:blipFill>
        <p:spPr>
          <a:xfrm>
            <a:off x="4225737" y="5286414"/>
            <a:ext cx="2908300" cy="635000"/>
          </a:xfrm>
          <a:prstGeom prst="rect">
            <a:avLst/>
          </a:prstGeom>
        </p:spPr>
      </p:pic>
      <p:pic>
        <p:nvPicPr>
          <p:cNvPr id="6" name="图片 5">
            <a:extLst>
              <a:ext uri="{FF2B5EF4-FFF2-40B4-BE49-F238E27FC236}">
                <a16:creationId xmlns:a16="http://schemas.microsoft.com/office/drawing/2014/main" id="{41DCB45A-5003-3240-BD6E-BB83FAFB4959}"/>
              </a:ext>
            </a:extLst>
          </p:cNvPr>
          <p:cNvPicPr>
            <a:picLocks noChangeAspect="1"/>
          </p:cNvPicPr>
          <p:nvPr/>
        </p:nvPicPr>
        <p:blipFill>
          <a:blip r:embed="rId4"/>
          <a:stretch>
            <a:fillRect/>
          </a:stretch>
        </p:blipFill>
        <p:spPr>
          <a:xfrm>
            <a:off x="2837417" y="2554787"/>
            <a:ext cx="5156200" cy="1943100"/>
          </a:xfrm>
          <a:prstGeom prst="rect">
            <a:avLst/>
          </a:prstGeom>
        </p:spPr>
      </p:pic>
    </p:spTree>
    <p:extLst>
      <p:ext uri="{BB962C8B-B14F-4D97-AF65-F5344CB8AC3E}">
        <p14:creationId xmlns:p14="http://schemas.microsoft.com/office/powerpoint/2010/main" val="149908168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(3)</a:t>
            </a:r>
            <a:r>
              <a:rPr lang="zh-CN" altLang="en-US" sz="2400" dirty="0"/>
              <a:t>计算关联系数矩阵</a:t>
            </a:r>
          </a:p>
          <a:p>
            <a:pPr marL="0" indent="0">
              <a:buNone/>
            </a:pPr>
            <a:r>
              <a:rPr lang="zh-CN" altLang="en-US" sz="2400" dirty="0"/>
              <a:t>首先计算比较序列的差序列，差序列计算公式为</a:t>
            </a:r>
            <a:r>
              <a:rPr lang="en-US" altLang="zh-CN" sz="2400" dirty="0"/>
              <a:t>:</a:t>
            </a:r>
          </a:p>
          <a:p>
            <a:pPr marL="0" indent="0">
              <a:buNone/>
            </a:pPr>
            <a:endParaRPr lang="en-US" altLang="zh-CN" sz="2400" dirty="0"/>
          </a:p>
          <a:p>
            <a:pPr marL="0" indent="0">
              <a:buNone/>
            </a:pPr>
            <a:r>
              <a:rPr lang="zh-CN" altLang="en-US" sz="2400" dirty="0"/>
              <a:t>计算得到差序列矩阵</a:t>
            </a:r>
            <a:r>
              <a:rPr lang="en-US" altLang="zh-CN" sz="2400" dirty="0"/>
              <a:t>:</a:t>
            </a:r>
          </a:p>
          <a:p>
            <a:pPr marL="0" indent="0">
              <a:buNone/>
            </a:pPr>
            <a:endParaRPr lang="en-US" altLang="zh-CN" sz="2400" dirty="0"/>
          </a:p>
          <a:p>
            <a:pPr marL="0" indent="0">
              <a:buNone/>
            </a:pPr>
            <a:endParaRPr lang="zh-CN" altLang="en-US" sz="2400" dirty="0"/>
          </a:p>
          <a:p>
            <a:pPr marL="0" indent="0">
              <a:buNone/>
            </a:pPr>
            <a:endParaRPr lang="en-US" altLang="zh-CN" dirty="0"/>
          </a:p>
          <a:p>
            <a:endParaRPr lang="en-US" altLang="zh-CN" dirty="0"/>
          </a:p>
        </p:txBody>
      </p:sp>
      <p:pic>
        <p:nvPicPr>
          <p:cNvPr id="4" name="图片 3">
            <a:extLst>
              <a:ext uri="{FF2B5EF4-FFF2-40B4-BE49-F238E27FC236}">
                <a16:creationId xmlns:a16="http://schemas.microsoft.com/office/drawing/2014/main" id="{EFF0A8B0-6AC2-CC49-95E5-E2815671AB0E}"/>
              </a:ext>
            </a:extLst>
          </p:cNvPr>
          <p:cNvPicPr>
            <a:picLocks noChangeAspect="1"/>
          </p:cNvPicPr>
          <p:nvPr/>
        </p:nvPicPr>
        <p:blipFill>
          <a:blip r:embed="rId3"/>
          <a:stretch>
            <a:fillRect/>
          </a:stretch>
        </p:blipFill>
        <p:spPr>
          <a:xfrm>
            <a:off x="3911600" y="2505592"/>
            <a:ext cx="2184400" cy="698500"/>
          </a:xfrm>
          <a:prstGeom prst="rect">
            <a:avLst/>
          </a:prstGeom>
        </p:spPr>
      </p:pic>
      <p:pic>
        <p:nvPicPr>
          <p:cNvPr id="5" name="图片 4">
            <a:extLst>
              <a:ext uri="{FF2B5EF4-FFF2-40B4-BE49-F238E27FC236}">
                <a16:creationId xmlns:a16="http://schemas.microsoft.com/office/drawing/2014/main" id="{1352EB95-5871-9C44-A63F-FCECFB5EB505}"/>
              </a:ext>
            </a:extLst>
          </p:cNvPr>
          <p:cNvPicPr>
            <a:picLocks noChangeAspect="1"/>
          </p:cNvPicPr>
          <p:nvPr/>
        </p:nvPicPr>
        <p:blipFill>
          <a:blip r:embed="rId4"/>
          <a:stretch>
            <a:fillRect/>
          </a:stretch>
        </p:blipFill>
        <p:spPr>
          <a:xfrm>
            <a:off x="2735513" y="3632459"/>
            <a:ext cx="5854700" cy="1981200"/>
          </a:xfrm>
          <a:prstGeom prst="rect">
            <a:avLst/>
          </a:prstGeom>
        </p:spPr>
      </p:pic>
    </p:spTree>
    <p:extLst>
      <p:ext uri="{BB962C8B-B14F-4D97-AF65-F5344CB8AC3E}">
        <p14:creationId xmlns:p14="http://schemas.microsoft.com/office/powerpoint/2010/main" val="261857976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(3)</a:t>
            </a:r>
            <a:r>
              <a:rPr lang="zh-CN" altLang="en-US" sz="2400" dirty="0"/>
              <a:t>计算关联系数矩阵</a:t>
            </a:r>
          </a:p>
          <a:p>
            <a:pPr marL="0" indent="0">
              <a:buNone/>
            </a:pPr>
            <a:r>
              <a:rPr lang="zh-CN" altLang="en-US" sz="2400" dirty="0"/>
              <a:t>计算关联系数，关联系数的计算公式为</a:t>
            </a:r>
            <a:r>
              <a:rPr lang="en-US" altLang="zh-CN" sz="2400" dirty="0"/>
              <a:t>:</a:t>
            </a:r>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zh-CN" altLang="en-US" sz="2400" dirty="0"/>
              <a:t>式中，</a:t>
            </a:r>
            <a:r>
              <a:rPr lang="en-US" altLang="zh-CN" sz="2400" dirty="0"/>
              <a:t>min</a:t>
            </a:r>
            <a:r>
              <a:rPr lang="zh-Hans" altLang="en-US" sz="2400" dirty="0"/>
              <a:t> </a:t>
            </a:r>
            <a:r>
              <a:rPr lang="en-US" altLang="zh-CN" sz="2400" dirty="0"/>
              <a:t></a:t>
            </a:r>
            <a:r>
              <a:rPr lang="zh-CN" altLang="en-US" sz="2400" dirty="0"/>
              <a:t>、</a:t>
            </a:r>
            <a:r>
              <a:rPr lang="en-US" altLang="zh-CN" sz="2400" dirty="0"/>
              <a:t>max</a:t>
            </a:r>
            <a:r>
              <a:rPr lang="zh-Hans" altLang="en-US" sz="2400" dirty="0"/>
              <a:t> </a:t>
            </a:r>
            <a:r>
              <a:rPr lang="zh-CN" altLang="en-US" sz="2400" dirty="0"/>
              <a:t>分别是矩阵 </a:t>
            </a:r>
            <a:r>
              <a:rPr lang="zh-Hans" altLang="en-US" sz="2400" dirty="0"/>
              <a:t>      </a:t>
            </a:r>
            <a:r>
              <a:rPr lang="zh-CN" altLang="en-US" sz="2400" dirty="0"/>
              <a:t>中数值的最小差值和最大差值</a:t>
            </a:r>
            <a:r>
              <a:rPr lang="en-US" altLang="zh-CN" sz="2400" dirty="0"/>
              <a:t>;</a:t>
            </a:r>
            <a:r>
              <a:rPr lang="zh-Hans" altLang="en-US" sz="2400" dirty="0"/>
              <a:t>而</a:t>
            </a:r>
            <a:endParaRPr lang="en-US" altLang="zh-Hans" sz="2400" dirty="0"/>
          </a:p>
          <a:p>
            <a:pPr marL="0" indent="0">
              <a:buNone/>
            </a:pPr>
            <a:r>
              <a:rPr lang="zh-CN" altLang="en-US" sz="2400" dirty="0"/>
              <a:t>是分辨系数</a:t>
            </a:r>
            <a:r>
              <a:rPr lang="zh-Hans" altLang="en-US" sz="2400" dirty="0"/>
              <a:t>   </a:t>
            </a:r>
            <a:r>
              <a:rPr lang="zh-CN" altLang="en-US" sz="2400" dirty="0"/>
              <a:t>， 。根据经验，通常情况下的取值为</a:t>
            </a:r>
            <a:r>
              <a:rPr lang="en-US" altLang="zh-CN" sz="2400" dirty="0"/>
              <a:t>0.5</a:t>
            </a:r>
            <a:r>
              <a:rPr lang="zh-CN" altLang="en-US" sz="2400" dirty="0"/>
              <a:t>。</a:t>
            </a:r>
          </a:p>
          <a:p>
            <a:pPr marL="0" indent="0">
              <a:buNone/>
            </a:pPr>
            <a:endParaRPr lang="en-US" altLang="zh-CN" sz="2400" dirty="0"/>
          </a:p>
          <a:p>
            <a:pPr marL="0" indent="0">
              <a:buNone/>
            </a:pPr>
            <a:endParaRPr lang="en-US" altLang="zh-CN" sz="2400" dirty="0"/>
          </a:p>
          <a:p>
            <a:pPr marL="0" indent="0">
              <a:buNone/>
            </a:pPr>
            <a:endParaRPr lang="zh-CN" altLang="en-US" sz="2400" dirty="0"/>
          </a:p>
          <a:p>
            <a:pPr marL="0" indent="0">
              <a:buNone/>
            </a:pPr>
            <a:endParaRPr lang="en-US" altLang="zh-CN" dirty="0"/>
          </a:p>
          <a:p>
            <a:endParaRPr lang="en-US" altLang="zh-CN" dirty="0"/>
          </a:p>
        </p:txBody>
      </p:sp>
      <p:pic>
        <p:nvPicPr>
          <p:cNvPr id="6" name="图片 5">
            <a:extLst>
              <a:ext uri="{FF2B5EF4-FFF2-40B4-BE49-F238E27FC236}">
                <a16:creationId xmlns:a16="http://schemas.microsoft.com/office/drawing/2014/main" id="{710EE1B6-265C-964E-A9C2-D975B19727F6}"/>
              </a:ext>
            </a:extLst>
          </p:cNvPr>
          <p:cNvPicPr>
            <a:picLocks noChangeAspect="1"/>
          </p:cNvPicPr>
          <p:nvPr/>
        </p:nvPicPr>
        <p:blipFill>
          <a:blip r:embed="rId3"/>
          <a:stretch>
            <a:fillRect/>
          </a:stretch>
        </p:blipFill>
        <p:spPr>
          <a:xfrm>
            <a:off x="3330650" y="2561561"/>
            <a:ext cx="3276600" cy="1079500"/>
          </a:xfrm>
          <a:prstGeom prst="rect">
            <a:avLst/>
          </a:prstGeom>
        </p:spPr>
      </p:pic>
      <p:pic>
        <p:nvPicPr>
          <p:cNvPr id="8" name="图片 7">
            <a:extLst>
              <a:ext uri="{FF2B5EF4-FFF2-40B4-BE49-F238E27FC236}">
                <a16:creationId xmlns:a16="http://schemas.microsoft.com/office/drawing/2014/main" id="{13D8A85B-4307-E544-94BB-2380754119E7}"/>
              </a:ext>
            </a:extLst>
          </p:cNvPr>
          <p:cNvPicPr>
            <a:picLocks noChangeAspect="1"/>
          </p:cNvPicPr>
          <p:nvPr/>
        </p:nvPicPr>
        <p:blipFill>
          <a:blip r:embed="rId4"/>
          <a:stretch>
            <a:fillRect/>
          </a:stretch>
        </p:blipFill>
        <p:spPr>
          <a:xfrm>
            <a:off x="5456273" y="3979125"/>
            <a:ext cx="1066800" cy="431800"/>
          </a:xfrm>
          <a:prstGeom prst="rect">
            <a:avLst/>
          </a:prstGeom>
        </p:spPr>
      </p:pic>
      <p:pic>
        <p:nvPicPr>
          <p:cNvPr id="9" name="图片 8">
            <a:extLst>
              <a:ext uri="{FF2B5EF4-FFF2-40B4-BE49-F238E27FC236}">
                <a16:creationId xmlns:a16="http://schemas.microsoft.com/office/drawing/2014/main" id="{6D3D9275-CADA-5D4F-B0E9-7BAAD7F7F651}"/>
              </a:ext>
            </a:extLst>
          </p:cNvPr>
          <p:cNvPicPr>
            <a:picLocks noChangeAspect="1"/>
          </p:cNvPicPr>
          <p:nvPr/>
        </p:nvPicPr>
        <p:blipFill>
          <a:blip r:embed="rId5"/>
          <a:stretch>
            <a:fillRect/>
          </a:stretch>
        </p:blipFill>
        <p:spPr>
          <a:xfrm>
            <a:off x="2169189" y="4046760"/>
            <a:ext cx="368300" cy="342900"/>
          </a:xfrm>
          <a:prstGeom prst="rect">
            <a:avLst/>
          </a:prstGeom>
        </p:spPr>
      </p:pic>
      <p:pic>
        <p:nvPicPr>
          <p:cNvPr id="10" name="图片 9">
            <a:extLst>
              <a:ext uri="{FF2B5EF4-FFF2-40B4-BE49-F238E27FC236}">
                <a16:creationId xmlns:a16="http://schemas.microsoft.com/office/drawing/2014/main" id="{4A9806A6-9E65-154E-9EE3-D95DBBB90E8F}"/>
              </a:ext>
            </a:extLst>
          </p:cNvPr>
          <p:cNvPicPr>
            <a:picLocks noChangeAspect="1"/>
          </p:cNvPicPr>
          <p:nvPr/>
        </p:nvPicPr>
        <p:blipFill>
          <a:blip r:embed="rId5"/>
          <a:stretch>
            <a:fillRect/>
          </a:stretch>
        </p:blipFill>
        <p:spPr>
          <a:xfrm>
            <a:off x="3444210" y="4013882"/>
            <a:ext cx="368300" cy="342900"/>
          </a:xfrm>
          <a:prstGeom prst="rect">
            <a:avLst/>
          </a:prstGeom>
        </p:spPr>
      </p:pic>
      <p:pic>
        <p:nvPicPr>
          <p:cNvPr id="11" name="图片 10">
            <a:extLst>
              <a:ext uri="{FF2B5EF4-FFF2-40B4-BE49-F238E27FC236}">
                <a16:creationId xmlns:a16="http://schemas.microsoft.com/office/drawing/2014/main" id="{B28ED99A-4BD5-7A45-ABE1-DD0B13C8A08A}"/>
              </a:ext>
            </a:extLst>
          </p:cNvPr>
          <p:cNvPicPr>
            <a:picLocks noChangeAspect="1"/>
          </p:cNvPicPr>
          <p:nvPr/>
        </p:nvPicPr>
        <p:blipFill>
          <a:blip r:embed="rId6"/>
          <a:stretch>
            <a:fillRect/>
          </a:stretch>
        </p:blipFill>
        <p:spPr>
          <a:xfrm>
            <a:off x="2339310" y="4469404"/>
            <a:ext cx="1168400" cy="330200"/>
          </a:xfrm>
          <a:prstGeom prst="rect">
            <a:avLst/>
          </a:prstGeom>
        </p:spPr>
      </p:pic>
      <p:pic>
        <p:nvPicPr>
          <p:cNvPr id="12" name="图片 11">
            <a:extLst>
              <a:ext uri="{FF2B5EF4-FFF2-40B4-BE49-F238E27FC236}">
                <a16:creationId xmlns:a16="http://schemas.microsoft.com/office/drawing/2014/main" id="{7200C442-6C44-1D4C-B6F1-D1EBA9D6FCD4}"/>
              </a:ext>
            </a:extLst>
          </p:cNvPr>
          <p:cNvPicPr>
            <a:picLocks noChangeAspect="1"/>
          </p:cNvPicPr>
          <p:nvPr/>
        </p:nvPicPr>
        <p:blipFill>
          <a:blip r:embed="rId7"/>
          <a:stretch>
            <a:fillRect/>
          </a:stretch>
        </p:blipFill>
        <p:spPr>
          <a:xfrm>
            <a:off x="10858222" y="3940435"/>
            <a:ext cx="241300" cy="393700"/>
          </a:xfrm>
          <a:prstGeom prst="rect">
            <a:avLst/>
          </a:prstGeom>
        </p:spPr>
      </p:pic>
      <p:pic>
        <p:nvPicPr>
          <p:cNvPr id="13" name="图片 12">
            <a:extLst>
              <a:ext uri="{FF2B5EF4-FFF2-40B4-BE49-F238E27FC236}">
                <a16:creationId xmlns:a16="http://schemas.microsoft.com/office/drawing/2014/main" id="{D647CAA5-4498-C14D-940A-D3C67E21ED04}"/>
              </a:ext>
            </a:extLst>
          </p:cNvPr>
          <p:cNvPicPr>
            <a:picLocks noChangeAspect="1"/>
          </p:cNvPicPr>
          <p:nvPr/>
        </p:nvPicPr>
        <p:blipFill>
          <a:blip r:embed="rId7"/>
          <a:stretch>
            <a:fillRect/>
          </a:stretch>
        </p:blipFill>
        <p:spPr>
          <a:xfrm>
            <a:off x="6885559" y="4416389"/>
            <a:ext cx="241300" cy="393700"/>
          </a:xfrm>
          <a:prstGeom prst="rect">
            <a:avLst/>
          </a:prstGeom>
        </p:spPr>
      </p:pic>
    </p:spTree>
    <p:extLst>
      <p:ext uri="{BB962C8B-B14F-4D97-AF65-F5344CB8AC3E}">
        <p14:creationId xmlns:p14="http://schemas.microsoft.com/office/powerpoint/2010/main" val="383349027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(3)</a:t>
            </a:r>
            <a:r>
              <a:rPr lang="zh-CN" altLang="en-US" sz="2400" dirty="0"/>
              <a:t>计算关联系数矩阵</a:t>
            </a:r>
          </a:p>
          <a:p>
            <a:pPr marL="0" indent="0">
              <a:buNone/>
            </a:pPr>
            <a:r>
              <a:rPr lang="zh-CN" altLang="en-US" sz="2400" dirty="0"/>
              <a:t>利用公式计算</a:t>
            </a:r>
            <a:r>
              <a:rPr lang="zh-Hans" altLang="en-US" sz="2400" dirty="0"/>
              <a:t>                                        </a:t>
            </a:r>
            <a:r>
              <a:rPr lang="zh-CN" altLang="en-US" sz="2400" dirty="0"/>
              <a:t>，得到关联系数矩阵</a:t>
            </a:r>
            <a:r>
              <a:rPr lang="en-US" altLang="zh-CN" sz="2400" dirty="0"/>
              <a:t>:</a:t>
            </a:r>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zh-Hans" altLang="en-US" sz="2400" dirty="0"/>
              <a:t>矩阵中      为第</a:t>
            </a:r>
            <a:r>
              <a:rPr lang="en-US" altLang="zh-Hans" sz="2400" dirty="0" err="1"/>
              <a:t>i</a:t>
            </a:r>
            <a:r>
              <a:rPr lang="zh-CN" altLang="en-US" sz="2400" dirty="0"/>
              <a:t>个评价单元的第</a:t>
            </a:r>
            <a:r>
              <a:rPr lang="en-US" altLang="zh-CN" sz="2400" dirty="0"/>
              <a:t>j</a:t>
            </a:r>
            <a:r>
              <a:rPr lang="zh-CN" altLang="en-US" sz="2400" dirty="0"/>
              <a:t>个指标与第</a:t>
            </a:r>
            <a:r>
              <a:rPr lang="en-US" altLang="zh-CN" sz="2400" dirty="0"/>
              <a:t>j</a:t>
            </a:r>
            <a:r>
              <a:rPr lang="zh-CN" altLang="en-US" sz="2400" dirty="0"/>
              <a:t>个最优指标的关联系数。</a:t>
            </a:r>
          </a:p>
          <a:p>
            <a:pPr marL="0" indent="0">
              <a:buNone/>
            </a:pPr>
            <a:endParaRPr lang="zh-CN" altLang="en-US" sz="2400" dirty="0"/>
          </a:p>
          <a:p>
            <a:pPr marL="0" indent="0">
              <a:buNone/>
            </a:pPr>
            <a:endParaRPr lang="en-US" altLang="zh-CN" dirty="0"/>
          </a:p>
          <a:p>
            <a:endParaRPr lang="en-US" altLang="zh-CN" dirty="0"/>
          </a:p>
        </p:txBody>
      </p:sp>
      <p:pic>
        <p:nvPicPr>
          <p:cNvPr id="6" name="图片 5">
            <a:extLst>
              <a:ext uri="{FF2B5EF4-FFF2-40B4-BE49-F238E27FC236}">
                <a16:creationId xmlns:a16="http://schemas.microsoft.com/office/drawing/2014/main" id="{6A0AE1E5-ADF0-D042-B6BC-400D6C27AD93}"/>
              </a:ext>
            </a:extLst>
          </p:cNvPr>
          <p:cNvPicPr>
            <a:picLocks noChangeAspect="1"/>
          </p:cNvPicPr>
          <p:nvPr/>
        </p:nvPicPr>
        <p:blipFill>
          <a:blip r:embed="rId3"/>
          <a:stretch>
            <a:fillRect/>
          </a:stretch>
        </p:blipFill>
        <p:spPr>
          <a:xfrm>
            <a:off x="2649904" y="2173528"/>
            <a:ext cx="3263900" cy="355600"/>
          </a:xfrm>
          <a:prstGeom prst="rect">
            <a:avLst/>
          </a:prstGeom>
        </p:spPr>
      </p:pic>
      <p:pic>
        <p:nvPicPr>
          <p:cNvPr id="7" name="图片 6">
            <a:extLst>
              <a:ext uri="{FF2B5EF4-FFF2-40B4-BE49-F238E27FC236}">
                <a16:creationId xmlns:a16="http://schemas.microsoft.com/office/drawing/2014/main" id="{24AC7117-CE2E-204A-BAC4-49E7A1D77A1A}"/>
              </a:ext>
            </a:extLst>
          </p:cNvPr>
          <p:cNvPicPr>
            <a:picLocks noChangeAspect="1"/>
          </p:cNvPicPr>
          <p:nvPr/>
        </p:nvPicPr>
        <p:blipFill>
          <a:blip r:embed="rId4"/>
          <a:stretch>
            <a:fillRect/>
          </a:stretch>
        </p:blipFill>
        <p:spPr>
          <a:xfrm>
            <a:off x="2649904" y="2529128"/>
            <a:ext cx="5486400" cy="2133600"/>
          </a:xfrm>
          <a:prstGeom prst="rect">
            <a:avLst/>
          </a:prstGeom>
        </p:spPr>
      </p:pic>
      <p:pic>
        <p:nvPicPr>
          <p:cNvPr id="8" name="图片 7">
            <a:extLst>
              <a:ext uri="{FF2B5EF4-FFF2-40B4-BE49-F238E27FC236}">
                <a16:creationId xmlns:a16="http://schemas.microsoft.com/office/drawing/2014/main" id="{632F877E-E2AD-5A42-A195-6C4F991661CD}"/>
              </a:ext>
            </a:extLst>
          </p:cNvPr>
          <p:cNvPicPr>
            <a:picLocks noChangeAspect="1"/>
          </p:cNvPicPr>
          <p:nvPr/>
        </p:nvPicPr>
        <p:blipFill>
          <a:blip r:embed="rId5"/>
          <a:stretch>
            <a:fillRect/>
          </a:stretch>
        </p:blipFill>
        <p:spPr>
          <a:xfrm>
            <a:off x="1703572" y="4861812"/>
            <a:ext cx="406400" cy="457200"/>
          </a:xfrm>
          <a:prstGeom prst="rect">
            <a:avLst/>
          </a:prstGeom>
        </p:spPr>
      </p:pic>
    </p:spTree>
    <p:extLst>
      <p:ext uri="{BB962C8B-B14F-4D97-AF65-F5344CB8AC3E}">
        <p14:creationId xmlns:p14="http://schemas.microsoft.com/office/powerpoint/2010/main" val="190883851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7"/>
            <a:ext cx="10515600" cy="4986559"/>
          </a:xfrm>
        </p:spPr>
        <p:txBody>
          <a:bodyPr>
            <a:normAutofit/>
          </a:bodyPr>
          <a:lstStyle/>
          <a:p>
            <a:pPr marL="0" indent="0">
              <a:buNone/>
            </a:pPr>
            <a:r>
              <a:rPr lang="en-US" altLang="zh-CN" sz="2400" dirty="0"/>
              <a:t>(4)</a:t>
            </a:r>
            <a:r>
              <a:rPr lang="zh-CN" altLang="en-US" sz="2400" dirty="0"/>
              <a:t>确定各指标权重</a:t>
            </a:r>
          </a:p>
          <a:p>
            <a:pPr marL="0" indent="0">
              <a:buNone/>
            </a:pPr>
            <a:r>
              <a:rPr lang="zh-CN" altLang="en-US" sz="2400" dirty="0"/>
              <a:t>层次分析法</a:t>
            </a:r>
            <a:r>
              <a:rPr lang="en-US" altLang="zh-CN" sz="2400" dirty="0"/>
              <a:t>(AHP)</a:t>
            </a:r>
            <a:r>
              <a:rPr lang="zh-CN" altLang="en-US" sz="2400" dirty="0"/>
              <a:t>是确定各评价指标权重的重要方法。通过层次分析法得到各指标权重。各指标权重为</a:t>
            </a:r>
            <a:r>
              <a:rPr lang="en-US" altLang="zh-CN" sz="2400" dirty="0"/>
              <a:t>:</a:t>
            </a:r>
          </a:p>
          <a:p>
            <a:pPr marL="0" indent="0">
              <a:buNone/>
            </a:pPr>
            <a:r>
              <a:rPr lang="zh-Hans" altLang="en-US" sz="2400" dirty="0"/>
              <a:t>                              </a:t>
            </a:r>
            <a:r>
              <a:rPr lang="zh-CN" altLang="en-US" sz="2400" dirty="0"/>
              <a:t>表示各一级指标权重。</a:t>
            </a:r>
            <a:endParaRPr lang="en-US" altLang="zh-CN" sz="2400" dirty="0"/>
          </a:p>
          <a:p>
            <a:pPr marL="0" indent="0">
              <a:buNone/>
            </a:pPr>
            <a:br>
              <a:rPr lang="en-US" altLang="zh-CN" sz="2400" dirty="0"/>
            </a:br>
            <a:r>
              <a:rPr lang="zh-CN" altLang="en-US" sz="2400" dirty="0"/>
              <a:t>式中</a:t>
            </a:r>
            <a:r>
              <a:rPr lang="zh-Hans" altLang="en-US" sz="2400" dirty="0"/>
              <a:t>  </a:t>
            </a:r>
            <a:r>
              <a:rPr lang="en-US" altLang="zh-CN" sz="2400" dirty="0"/>
              <a:t>:</a:t>
            </a:r>
            <a:r>
              <a:rPr lang="zh-Hans" altLang="en-US" sz="2400" dirty="0"/>
              <a:t>           </a:t>
            </a:r>
            <a:r>
              <a:rPr lang="zh-CN" altLang="en-US" sz="2400" dirty="0"/>
              <a:t>，</a:t>
            </a:r>
            <a:r>
              <a:rPr lang="en-US" altLang="zh-CN" sz="2400" dirty="0"/>
              <a:t>k</a:t>
            </a:r>
            <a:r>
              <a:rPr lang="zh-CN" altLang="en-US" sz="2400" dirty="0"/>
              <a:t>表示一级指标的个数。</a:t>
            </a:r>
          </a:p>
          <a:p>
            <a:pPr marL="0" indent="0">
              <a:buNone/>
            </a:pPr>
            <a:endParaRPr lang="en-US" altLang="zh-CN" sz="2400" dirty="0"/>
          </a:p>
          <a:p>
            <a:pPr marL="0" indent="0">
              <a:buNone/>
            </a:pPr>
            <a:r>
              <a:rPr lang="zh-Hans" altLang="en-US" sz="2400" dirty="0"/>
              <a:t>                                                           </a:t>
            </a:r>
            <a:r>
              <a:rPr lang="zh-CN" altLang="en-US" sz="2400" dirty="0"/>
              <a:t>其中</a:t>
            </a:r>
            <a:r>
              <a:rPr lang="en-US" altLang="zh-CN" sz="2400" dirty="0" err="1"/>
              <a:t>W</a:t>
            </a:r>
            <a:r>
              <a:rPr lang="en-US" altLang="zh-Hans" sz="1400" dirty="0" err="1"/>
              <a:t>ih</a:t>
            </a:r>
            <a:r>
              <a:rPr lang="zh-CN" altLang="en-US" sz="2400" dirty="0"/>
              <a:t>表示示第</a:t>
            </a:r>
            <a:r>
              <a:rPr lang="en-US" altLang="zh-CN" sz="2400" dirty="0" err="1"/>
              <a:t>i</a:t>
            </a:r>
            <a:r>
              <a:rPr lang="zh-CN" altLang="en-US" sz="2400" dirty="0"/>
              <a:t>个一级指标所属第</a:t>
            </a:r>
            <a:r>
              <a:rPr lang="en-US" altLang="zh-CN" sz="2400" dirty="0"/>
              <a:t>h</a:t>
            </a:r>
            <a:r>
              <a:rPr lang="zh-CN" altLang="en-US" sz="2400" dirty="0"/>
              <a:t>个</a:t>
            </a:r>
            <a:endParaRPr lang="en-US" altLang="zh-CN" sz="2400" dirty="0"/>
          </a:p>
          <a:p>
            <a:pPr marL="0" indent="0">
              <a:buNone/>
            </a:pPr>
            <a:r>
              <a:rPr lang="zh-CN" altLang="en-US" sz="2400" dirty="0"/>
              <a:t>二级指标的权重。</a:t>
            </a:r>
            <a:endParaRPr lang="en-US" altLang="zh-CN" sz="2400" dirty="0"/>
          </a:p>
          <a:p>
            <a:pPr marL="0" indent="0">
              <a:buNone/>
            </a:pPr>
            <a:r>
              <a:rPr lang="zh-CN" altLang="en-US" sz="2400" dirty="0"/>
              <a:t>式中</a:t>
            </a:r>
            <a:r>
              <a:rPr lang="zh-Hans" altLang="en-US" sz="2400" dirty="0"/>
              <a:t>   </a:t>
            </a:r>
            <a:r>
              <a:rPr lang="zh-CN" altLang="en-US" sz="2400" dirty="0"/>
              <a:t>，</a:t>
            </a:r>
            <a:r>
              <a:rPr lang="zh-Hans" altLang="en-US" sz="2400" dirty="0"/>
              <a:t>        </a:t>
            </a:r>
            <a:r>
              <a:rPr lang="zh-CN" altLang="en-US" sz="2400" dirty="0"/>
              <a:t>，其中</a:t>
            </a:r>
            <a:r>
              <a:rPr lang="en-US" altLang="zh-CN" sz="2400" dirty="0"/>
              <a:t>h</a:t>
            </a:r>
            <a:r>
              <a:rPr lang="zh-CN" altLang="en-US" sz="2400" dirty="0"/>
              <a:t>表示第</a:t>
            </a:r>
            <a:r>
              <a:rPr lang="en-US" altLang="zh-Hans" sz="2400" dirty="0" err="1"/>
              <a:t>i</a:t>
            </a:r>
            <a:r>
              <a:rPr lang="zh-Hans" altLang="en-US" sz="2400" dirty="0"/>
              <a:t>个</a:t>
            </a:r>
            <a:r>
              <a:rPr lang="zh-CN" altLang="en-US" sz="2400" dirty="0"/>
              <a:t>一级指标所属的二级指标的个数。</a:t>
            </a:r>
          </a:p>
          <a:p>
            <a:pPr marL="0" indent="0">
              <a:buNone/>
            </a:pPr>
            <a:endParaRPr lang="zh-CN" altLang="en-US" sz="2400" dirty="0"/>
          </a:p>
          <a:p>
            <a:pPr marL="0" indent="0">
              <a:buNone/>
            </a:pPr>
            <a:endParaRPr lang="zh-CN" altLang="en-US" sz="2400" dirty="0"/>
          </a:p>
          <a:p>
            <a:pPr marL="0" indent="0">
              <a:buNone/>
            </a:pPr>
            <a:endParaRPr lang="zh-CN" altLang="en-US" sz="2400" dirty="0"/>
          </a:p>
          <a:p>
            <a:pPr marL="0" indent="0">
              <a:buNone/>
            </a:pPr>
            <a:endParaRPr lang="en-US" altLang="zh-CN" dirty="0"/>
          </a:p>
          <a:p>
            <a:endParaRPr lang="en-US" altLang="zh-CN" dirty="0"/>
          </a:p>
        </p:txBody>
      </p:sp>
      <p:pic>
        <p:nvPicPr>
          <p:cNvPr id="6" name="图片 5">
            <a:extLst>
              <a:ext uri="{FF2B5EF4-FFF2-40B4-BE49-F238E27FC236}">
                <a16:creationId xmlns:a16="http://schemas.microsoft.com/office/drawing/2014/main" id="{599E9165-3C93-1B4C-8A24-8C5141060B1D}"/>
              </a:ext>
            </a:extLst>
          </p:cNvPr>
          <p:cNvPicPr>
            <a:picLocks noChangeAspect="1"/>
          </p:cNvPicPr>
          <p:nvPr/>
        </p:nvPicPr>
        <p:blipFill>
          <a:blip r:embed="rId3"/>
          <a:stretch>
            <a:fillRect/>
          </a:stretch>
        </p:blipFill>
        <p:spPr>
          <a:xfrm>
            <a:off x="656004" y="2870791"/>
            <a:ext cx="2552700" cy="546100"/>
          </a:xfrm>
          <a:prstGeom prst="rect">
            <a:avLst/>
          </a:prstGeom>
        </p:spPr>
      </p:pic>
      <p:pic>
        <p:nvPicPr>
          <p:cNvPr id="7" name="图片 6">
            <a:extLst>
              <a:ext uri="{FF2B5EF4-FFF2-40B4-BE49-F238E27FC236}">
                <a16:creationId xmlns:a16="http://schemas.microsoft.com/office/drawing/2014/main" id="{6381D255-D279-E147-BBC1-BCE421995CF5}"/>
              </a:ext>
            </a:extLst>
          </p:cNvPr>
          <p:cNvPicPr>
            <a:picLocks noChangeAspect="1"/>
          </p:cNvPicPr>
          <p:nvPr/>
        </p:nvPicPr>
        <p:blipFill>
          <a:blip r:embed="rId4"/>
          <a:stretch>
            <a:fillRect/>
          </a:stretch>
        </p:blipFill>
        <p:spPr>
          <a:xfrm>
            <a:off x="1322754" y="3524878"/>
            <a:ext cx="1219200" cy="774700"/>
          </a:xfrm>
          <a:prstGeom prst="rect">
            <a:avLst/>
          </a:prstGeom>
        </p:spPr>
      </p:pic>
      <p:pic>
        <p:nvPicPr>
          <p:cNvPr id="8" name="图片 7">
            <a:extLst>
              <a:ext uri="{FF2B5EF4-FFF2-40B4-BE49-F238E27FC236}">
                <a16:creationId xmlns:a16="http://schemas.microsoft.com/office/drawing/2014/main" id="{5D49F9DA-6AEC-3547-B8E4-C8F1D2704956}"/>
              </a:ext>
            </a:extLst>
          </p:cNvPr>
          <p:cNvPicPr>
            <a:picLocks noChangeAspect="1"/>
          </p:cNvPicPr>
          <p:nvPr/>
        </p:nvPicPr>
        <p:blipFill>
          <a:blip r:embed="rId5"/>
          <a:stretch>
            <a:fillRect/>
          </a:stretch>
        </p:blipFill>
        <p:spPr>
          <a:xfrm>
            <a:off x="838200" y="4596994"/>
            <a:ext cx="4699000" cy="431800"/>
          </a:xfrm>
          <a:prstGeom prst="rect">
            <a:avLst/>
          </a:prstGeom>
        </p:spPr>
      </p:pic>
      <p:pic>
        <p:nvPicPr>
          <p:cNvPr id="9" name="图片 8">
            <a:extLst>
              <a:ext uri="{FF2B5EF4-FFF2-40B4-BE49-F238E27FC236}">
                <a16:creationId xmlns:a16="http://schemas.microsoft.com/office/drawing/2014/main" id="{BB37A2C7-805B-014E-9195-68A365B8A50E}"/>
              </a:ext>
            </a:extLst>
          </p:cNvPr>
          <p:cNvPicPr>
            <a:picLocks noChangeAspect="1"/>
          </p:cNvPicPr>
          <p:nvPr/>
        </p:nvPicPr>
        <p:blipFill>
          <a:blip r:embed="rId6"/>
          <a:stretch>
            <a:fillRect/>
          </a:stretch>
        </p:blipFill>
        <p:spPr>
          <a:xfrm>
            <a:off x="1429079" y="5471006"/>
            <a:ext cx="1371600" cy="863600"/>
          </a:xfrm>
          <a:prstGeom prst="rect">
            <a:avLst/>
          </a:prstGeom>
        </p:spPr>
      </p:pic>
    </p:spTree>
    <p:extLst>
      <p:ext uri="{BB962C8B-B14F-4D97-AF65-F5344CB8AC3E}">
        <p14:creationId xmlns:p14="http://schemas.microsoft.com/office/powerpoint/2010/main" val="39566100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(5)</a:t>
            </a:r>
            <a:r>
              <a:rPr lang="zh-CN" altLang="en-US" sz="2400" dirty="0"/>
              <a:t>计算单层次的关联度</a:t>
            </a:r>
          </a:p>
          <a:p>
            <a:pPr marL="0" indent="0">
              <a:buNone/>
            </a:pPr>
            <a:r>
              <a:rPr lang="zh-CN" altLang="en-US" sz="2400" dirty="0"/>
              <a:t>各层次一级指标关联度的计算公式为</a:t>
            </a:r>
            <a:r>
              <a:rPr lang="en-US" altLang="zh-CN" sz="2400" dirty="0"/>
              <a:t>:</a:t>
            </a:r>
          </a:p>
          <a:p>
            <a:pPr marL="0" indent="0">
              <a:buNone/>
            </a:pPr>
            <a:endParaRPr lang="zh-CN" altLang="en-US" sz="2400" dirty="0"/>
          </a:p>
          <a:p>
            <a:pPr marL="0" indent="0">
              <a:buNone/>
            </a:pPr>
            <a:endParaRPr lang="en-US" altLang="zh-CN" dirty="0"/>
          </a:p>
          <a:p>
            <a:endParaRPr lang="en-US" altLang="zh-CN" dirty="0"/>
          </a:p>
        </p:txBody>
      </p:sp>
      <p:pic>
        <p:nvPicPr>
          <p:cNvPr id="6" name="图片 5">
            <a:extLst>
              <a:ext uri="{FF2B5EF4-FFF2-40B4-BE49-F238E27FC236}">
                <a16:creationId xmlns:a16="http://schemas.microsoft.com/office/drawing/2014/main" id="{624CBBD5-748C-6342-9040-1F655B49A515}"/>
              </a:ext>
            </a:extLst>
          </p:cNvPr>
          <p:cNvPicPr>
            <a:picLocks noChangeAspect="1"/>
          </p:cNvPicPr>
          <p:nvPr/>
        </p:nvPicPr>
        <p:blipFill>
          <a:blip r:embed="rId3"/>
          <a:stretch>
            <a:fillRect/>
          </a:stretch>
        </p:blipFill>
        <p:spPr>
          <a:xfrm>
            <a:off x="3016250" y="2724151"/>
            <a:ext cx="6159500" cy="584200"/>
          </a:xfrm>
          <a:prstGeom prst="rect">
            <a:avLst/>
          </a:prstGeom>
        </p:spPr>
      </p:pic>
    </p:spTree>
    <p:extLst>
      <p:ext uri="{BB962C8B-B14F-4D97-AF65-F5344CB8AC3E}">
        <p14:creationId xmlns:p14="http://schemas.microsoft.com/office/powerpoint/2010/main" val="1555338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latin typeface="宋体" pitchFamily="2" charset="-122"/>
                <a:ea typeface="宋体" pitchFamily="2" charset="-122"/>
              </a:rPr>
              <a:t>如图，对于物品 </a:t>
            </a:r>
            <a:r>
              <a:rPr lang="en-US" altLang="zh-CN" dirty="0">
                <a:latin typeface="宋体" pitchFamily="2" charset="-122"/>
                <a:ea typeface="宋体" pitchFamily="2" charset="-122"/>
              </a:rPr>
              <a:t>A</a:t>
            </a:r>
            <a:r>
              <a:rPr lang="zh-CN" altLang="en-US" dirty="0">
                <a:latin typeface="宋体" pitchFamily="2" charset="-122"/>
                <a:ea typeface="宋体" pitchFamily="2" charset="-122"/>
              </a:rPr>
              <a:t>，根据所有用户的历史偏好，喜欢物品 </a:t>
            </a:r>
            <a:r>
              <a:rPr lang="en-US" altLang="zh-CN" dirty="0">
                <a:latin typeface="宋体" pitchFamily="2" charset="-122"/>
                <a:ea typeface="宋体" pitchFamily="2" charset="-122"/>
              </a:rPr>
              <a:t>A </a:t>
            </a:r>
            <a:r>
              <a:rPr lang="zh-CN" altLang="en-US" dirty="0">
                <a:latin typeface="宋体" pitchFamily="2" charset="-122"/>
                <a:ea typeface="宋体" pitchFamily="2" charset="-122"/>
              </a:rPr>
              <a:t>的用户都喜欢物品 </a:t>
            </a:r>
            <a:r>
              <a:rPr lang="en-US" altLang="zh-CN" dirty="0">
                <a:latin typeface="宋体" pitchFamily="2" charset="-122"/>
                <a:ea typeface="宋体" pitchFamily="2" charset="-122"/>
              </a:rPr>
              <a:t>C</a:t>
            </a:r>
            <a:r>
              <a:rPr lang="zh-CN" altLang="en-US" dirty="0">
                <a:latin typeface="宋体" pitchFamily="2" charset="-122"/>
                <a:ea typeface="宋体" pitchFamily="2" charset="-122"/>
              </a:rPr>
              <a:t>，得出物品 </a:t>
            </a:r>
            <a:r>
              <a:rPr lang="en-US" altLang="zh-CN" dirty="0">
                <a:latin typeface="宋体" pitchFamily="2" charset="-122"/>
                <a:ea typeface="宋体" pitchFamily="2" charset="-122"/>
              </a:rPr>
              <a:t>A </a:t>
            </a:r>
            <a:r>
              <a:rPr lang="zh-CN" altLang="en-US" dirty="0">
                <a:latin typeface="宋体" pitchFamily="2" charset="-122"/>
                <a:ea typeface="宋体" pitchFamily="2" charset="-122"/>
              </a:rPr>
              <a:t>和物品 </a:t>
            </a:r>
            <a:r>
              <a:rPr lang="en-US" altLang="zh-CN" dirty="0">
                <a:latin typeface="宋体" pitchFamily="2" charset="-122"/>
                <a:ea typeface="宋体" pitchFamily="2" charset="-122"/>
              </a:rPr>
              <a:t>C </a:t>
            </a:r>
            <a:r>
              <a:rPr lang="zh-CN" altLang="en-US" dirty="0">
                <a:latin typeface="宋体" pitchFamily="2" charset="-122"/>
                <a:ea typeface="宋体" pitchFamily="2" charset="-122"/>
              </a:rPr>
              <a:t>比较相似，而用户 </a:t>
            </a:r>
            <a:r>
              <a:rPr lang="en-US" altLang="zh-CN" dirty="0">
                <a:latin typeface="宋体" pitchFamily="2" charset="-122"/>
                <a:ea typeface="宋体" pitchFamily="2" charset="-122"/>
              </a:rPr>
              <a:t>C </a:t>
            </a:r>
            <a:r>
              <a:rPr lang="zh-CN" altLang="en-US" dirty="0">
                <a:latin typeface="宋体" pitchFamily="2" charset="-122"/>
                <a:ea typeface="宋体" pitchFamily="2" charset="-122"/>
              </a:rPr>
              <a:t>喜欢物品 </a:t>
            </a:r>
            <a:r>
              <a:rPr lang="en-US" altLang="zh-CN" dirty="0">
                <a:latin typeface="宋体" pitchFamily="2" charset="-122"/>
                <a:ea typeface="宋体" pitchFamily="2" charset="-122"/>
              </a:rPr>
              <a:t>A</a:t>
            </a:r>
            <a:r>
              <a:rPr lang="zh-CN" altLang="en-US" dirty="0">
                <a:latin typeface="宋体" pitchFamily="2" charset="-122"/>
                <a:ea typeface="宋体" pitchFamily="2" charset="-122"/>
              </a:rPr>
              <a:t>，那么可以推断出用户 </a:t>
            </a:r>
            <a:r>
              <a:rPr lang="en-US" altLang="zh-CN" dirty="0">
                <a:latin typeface="宋体" pitchFamily="2" charset="-122"/>
                <a:ea typeface="宋体" pitchFamily="2" charset="-122"/>
              </a:rPr>
              <a:t>C </a:t>
            </a:r>
            <a:r>
              <a:rPr lang="zh-CN" altLang="en-US" dirty="0">
                <a:latin typeface="宋体" pitchFamily="2" charset="-122"/>
                <a:ea typeface="宋体" pitchFamily="2" charset="-122"/>
              </a:rPr>
              <a:t>可能也喜欢物品 </a:t>
            </a:r>
            <a:r>
              <a:rPr lang="en-US" altLang="zh-CN" dirty="0">
                <a:latin typeface="宋体" pitchFamily="2" charset="-122"/>
                <a:ea typeface="宋体" pitchFamily="2" charset="-122"/>
              </a:rPr>
              <a:t>C</a:t>
            </a:r>
            <a:endParaRPr lang="zh-CN" altLang="en-US" dirty="0">
              <a:latin typeface="宋体" pitchFamily="2" charset="-122"/>
              <a:ea typeface="宋体" pitchFamily="2"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0864" y="3578639"/>
            <a:ext cx="3600450" cy="3314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479762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灰色关联分析步骤</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56004" y="1690688"/>
            <a:ext cx="10515600" cy="4351338"/>
          </a:xfrm>
        </p:spPr>
        <p:txBody>
          <a:bodyPr>
            <a:normAutofit/>
          </a:bodyPr>
          <a:lstStyle/>
          <a:p>
            <a:pPr marL="0" indent="0">
              <a:buNone/>
            </a:pPr>
            <a:r>
              <a:rPr lang="en-US" altLang="zh-CN" sz="2400" dirty="0"/>
              <a:t>(6)</a:t>
            </a:r>
            <a:r>
              <a:rPr lang="zh-CN" altLang="en-US" sz="2400" dirty="0"/>
              <a:t>计算整体关联度并排序。</a:t>
            </a:r>
          </a:p>
          <a:p>
            <a:pPr marL="0" indent="0">
              <a:buNone/>
            </a:pPr>
            <a:r>
              <a:rPr lang="zh-CN" altLang="en-US" sz="2400" dirty="0"/>
              <a:t>整体关联度计算公式为</a:t>
            </a:r>
            <a:r>
              <a:rPr lang="en-US" altLang="zh-CN" sz="2400" dirty="0"/>
              <a:t>:</a:t>
            </a:r>
          </a:p>
          <a:p>
            <a:pPr marL="0" indent="0">
              <a:buNone/>
            </a:pPr>
            <a:endParaRPr lang="en-US" altLang="zh-CN" sz="2400" dirty="0"/>
          </a:p>
          <a:p>
            <a:pPr marL="0" indent="0">
              <a:buNone/>
            </a:pPr>
            <a:endParaRPr lang="en-US" altLang="zh-CN" sz="2400" dirty="0"/>
          </a:p>
          <a:p>
            <a:pPr marL="0" indent="0">
              <a:buNone/>
            </a:pPr>
            <a:r>
              <a:rPr lang="zh-CN" altLang="en-US" sz="2400" dirty="0"/>
              <a:t>依据关联度</a:t>
            </a:r>
            <a:r>
              <a:rPr lang="en-US" altLang="zh-CN" sz="2400" dirty="0" err="1"/>
              <a:t>Ri</a:t>
            </a:r>
            <a:r>
              <a:rPr lang="en-US" altLang="zh-CN" sz="2400" dirty="0"/>
              <a:t>'</a:t>
            </a:r>
            <a:r>
              <a:rPr lang="zh-CN" altLang="en-US" sz="2400" dirty="0"/>
              <a:t>的大小进行排序，关联度的大小即为优劣次序。</a:t>
            </a:r>
            <a:br>
              <a:rPr lang="zh-CN" altLang="en-US" sz="2400" dirty="0"/>
            </a:br>
            <a:endParaRPr lang="zh-CN" altLang="en-US" sz="2400" dirty="0"/>
          </a:p>
          <a:p>
            <a:pPr marL="0" indent="0">
              <a:buNone/>
            </a:pPr>
            <a:endParaRPr lang="en-US" altLang="zh-CN" sz="2400" dirty="0"/>
          </a:p>
          <a:p>
            <a:pPr marL="0" indent="0">
              <a:buNone/>
            </a:pPr>
            <a:endParaRPr lang="zh-CN" altLang="en-US" sz="2400" dirty="0"/>
          </a:p>
          <a:p>
            <a:endParaRPr lang="en-US" altLang="zh-CN" dirty="0"/>
          </a:p>
          <a:p>
            <a:endParaRPr lang="en-US" altLang="zh-CN" dirty="0"/>
          </a:p>
        </p:txBody>
      </p:sp>
      <p:pic>
        <p:nvPicPr>
          <p:cNvPr id="4" name="图片 3">
            <a:extLst>
              <a:ext uri="{FF2B5EF4-FFF2-40B4-BE49-F238E27FC236}">
                <a16:creationId xmlns:a16="http://schemas.microsoft.com/office/drawing/2014/main" id="{0378F55B-1ACE-4D47-B8FD-132E517C79D0}"/>
              </a:ext>
            </a:extLst>
          </p:cNvPr>
          <p:cNvPicPr>
            <a:picLocks noChangeAspect="1"/>
          </p:cNvPicPr>
          <p:nvPr/>
        </p:nvPicPr>
        <p:blipFill>
          <a:blip r:embed="rId3"/>
          <a:stretch>
            <a:fillRect/>
          </a:stretch>
        </p:blipFill>
        <p:spPr>
          <a:xfrm>
            <a:off x="2980104" y="2692401"/>
            <a:ext cx="5867400" cy="647700"/>
          </a:xfrm>
          <a:prstGeom prst="rect">
            <a:avLst/>
          </a:prstGeom>
        </p:spPr>
      </p:pic>
    </p:spTree>
    <p:extLst>
      <p:ext uri="{BB962C8B-B14F-4D97-AF65-F5344CB8AC3E}">
        <p14:creationId xmlns:p14="http://schemas.microsoft.com/office/powerpoint/2010/main" val="179036870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D8BB4-928E-48AD-9D49-C3BB9DC2C0D3}"/>
              </a:ext>
            </a:extLst>
          </p:cNvPr>
          <p:cNvSpPr>
            <a:spLocks noGrp="1"/>
          </p:cNvSpPr>
          <p:nvPr>
            <p:ph type="title"/>
          </p:nvPr>
        </p:nvSpPr>
        <p:spPr/>
        <p:txBody>
          <a:bodyPr/>
          <a:lstStyle/>
          <a:p>
            <a:r>
              <a:rPr lang="zh-Hans" altLang="en-US" dirty="0"/>
              <a:t>灰度关联分析</a:t>
            </a:r>
            <a:r>
              <a:rPr lang="zh-CN" altLang="en-US" dirty="0"/>
              <a:t>优缺点</a:t>
            </a:r>
          </a:p>
        </p:txBody>
      </p:sp>
      <p:sp>
        <p:nvSpPr>
          <p:cNvPr id="3" name="内容占位符 2">
            <a:extLst>
              <a:ext uri="{FF2B5EF4-FFF2-40B4-BE49-F238E27FC236}">
                <a16:creationId xmlns:a16="http://schemas.microsoft.com/office/drawing/2014/main" id="{A03507EB-2305-4FD6-B594-D0E159C5F3A6}"/>
              </a:ext>
            </a:extLst>
          </p:cNvPr>
          <p:cNvSpPr>
            <a:spLocks noGrp="1"/>
          </p:cNvSpPr>
          <p:nvPr>
            <p:ph idx="1"/>
          </p:nvPr>
        </p:nvSpPr>
        <p:spPr/>
        <p:txBody>
          <a:bodyPr/>
          <a:lstStyle/>
          <a:p>
            <a:r>
              <a:rPr lang="zh-CN" altLang="en-US" dirty="0"/>
              <a:t>优点</a:t>
            </a:r>
            <a:endParaRPr lang="en-US" altLang="zh-CN" dirty="0"/>
          </a:p>
          <a:p>
            <a:r>
              <a:rPr lang="zh-CN" altLang="en-US" dirty="0"/>
              <a:t>具有比较好的理论基础，</a:t>
            </a:r>
            <a:r>
              <a:rPr lang="zh-Hans" altLang="en-US" dirty="0"/>
              <a:t>可以一定程度反映推荐系统的优劣</a:t>
            </a:r>
            <a:endParaRPr lang="en-US" altLang="zh-Hans" dirty="0"/>
          </a:p>
          <a:p>
            <a:r>
              <a:rPr lang="zh-CN" altLang="en-US" dirty="0"/>
              <a:t>灰色关联度法对于一个系统发展变化态势提供了量化的度量，非常适合动态</a:t>
            </a:r>
            <a:r>
              <a:rPr lang="en-US" altLang="zh-CN" dirty="0"/>
              <a:t>(Dynamic)</a:t>
            </a:r>
            <a:r>
              <a:rPr lang="zh-CN" altLang="en-US" dirty="0"/>
              <a:t>的历程分析</a:t>
            </a:r>
            <a:r>
              <a:rPr lang="zh-Hans" altLang="en-US" dirty="0"/>
              <a:t>。</a:t>
            </a:r>
            <a:endParaRPr lang="en-US" altLang="zh-CN" dirty="0"/>
          </a:p>
          <a:p>
            <a:endParaRPr lang="en-US" altLang="zh-CN" dirty="0"/>
          </a:p>
          <a:p>
            <a:r>
              <a:rPr lang="zh-CN" altLang="en-US" dirty="0"/>
              <a:t>缺点</a:t>
            </a:r>
            <a:endParaRPr lang="en-US" altLang="zh-CN" dirty="0"/>
          </a:p>
          <a:p>
            <a:r>
              <a:rPr lang="zh-Hans" altLang="en-US" dirty="0"/>
              <a:t>该方法的可以有多大程度反应推荐系统的优劣，有多大</a:t>
            </a:r>
            <a:endParaRPr lang="en-US" altLang="zh-Hans" dirty="0"/>
          </a:p>
          <a:p>
            <a:pPr marL="0" indent="0">
              <a:buNone/>
            </a:pPr>
            <a:r>
              <a:rPr lang="zh-Hans" altLang="en-US"/>
              <a:t>  参考</a:t>
            </a:r>
            <a:r>
              <a:rPr lang="zh-Hans" altLang="en-US" dirty="0"/>
              <a:t>价值未确定。</a:t>
            </a:r>
            <a:endParaRPr lang="en-US" altLang="zh-Hans" dirty="0"/>
          </a:p>
        </p:txBody>
      </p:sp>
      <p:pic>
        <p:nvPicPr>
          <p:cNvPr id="4" name="图片 3">
            <a:extLst>
              <a:ext uri="{FF2B5EF4-FFF2-40B4-BE49-F238E27FC236}">
                <a16:creationId xmlns:a16="http://schemas.microsoft.com/office/drawing/2014/main" id="{BAF569B4-0781-41FE-81B0-A0A6199B3FD2}"/>
              </a:ext>
            </a:extLst>
          </p:cNvPr>
          <p:cNvPicPr>
            <a:picLocks noChangeAspect="1"/>
          </p:cNvPicPr>
          <p:nvPr/>
        </p:nvPicPr>
        <p:blipFill>
          <a:blip r:embed="rId3"/>
          <a:stretch>
            <a:fillRect/>
          </a:stretch>
        </p:blipFill>
        <p:spPr>
          <a:xfrm>
            <a:off x="9864499" y="4458381"/>
            <a:ext cx="1815874" cy="2311636"/>
          </a:xfrm>
          <a:prstGeom prst="rect">
            <a:avLst/>
          </a:prstGeom>
        </p:spPr>
      </p:pic>
    </p:spTree>
    <p:extLst>
      <p:ext uri="{BB962C8B-B14F-4D97-AF65-F5344CB8AC3E}">
        <p14:creationId xmlns:p14="http://schemas.microsoft.com/office/powerpoint/2010/main" val="1562791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a:bodyPr>
          <a:lstStyle/>
          <a:p>
            <a:r>
              <a:rPr lang="zh-CN" altLang="en-US" dirty="0">
                <a:latin typeface="宋体" pitchFamily="2" charset="-122"/>
                <a:ea typeface="宋体" pitchFamily="2" charset="-122"/>
              </a:rPr>
              <a:t>用</a:t>
            </a:r>
            <a:r>
              <a:rPr lang="en-US" altLang="zh-CN" dirty="0" err="1">
                <a:latin typeface="宋体" pitchFamily="2" charset="-122"/>
                <a:ea typeface="宋体" pitchFamily="2" charset="-122"/>
              </a:rPr>
              <a:t>m×n</a:t>
            </a:r>
            <a:r>
              <a:rPr lang="zh-CN" altLang="en-US" dirty="0">
                <a:latin typeface="宋体" pitchFamily="2" charset="-122"/>
                <a:ea typeface="宋体" pitchFamily="2" charset="-122"/>
              </a:rPr>
              <a:t>的矩阵表示用户对物品的喜好情况，用打分表示用户对物品的喜好程度，分数越高表示越喜欢这个物品，</a:t>
            </a:r>
            <a:r>
              <a:rPr lang="en-US" altLang="zh-CN" dirty="0">
                <a:latin typeface="宋体" pitchFamily="2" charset="-122"/>
                <a:ea typeface="宋体" pitchFamily="2" charset="-122"/>
              </a:rPr>
              <a:t>0</a:t>
            </a:r>
            <a:r>
              <a:rPr lang="zh-CN" altLang="en-US" dirty="0">
                <a:latin typeface="宋体" pitchFamily="2" charset="-122"/>
                <a:ea typeface="宋体" pitchFamily="2" charset="-122"/>
              </a:rPr>
              <a:t>表示没有买过该物品。</a:t>
            </a:r>
            <a:endParaRPr lang="en-US" altLang="zh-CN" dirty="0">
              <a:latin typeface="宋体" pitchFamily="2" charset="-122"/>
              <a:ea typeface="宋体" pitchFamily="2" charset="-122"/>
            </a:endParaRPr>
          </a:p>
          <a:p>
            <a:r>
              <a:rPr lang="en-US" altLang="zh-CN" dirty="0">
                <a:latin typeface="宋体" pitchFamily="2" charset="-122"/>
                <a:ea typeface="宋体" pitchFamily="2" charset="-122"/>
              </a:rPr>
              <a:t>CF</a:t>
            </a:r>
            <a:r>
              <a:rPr lang="zh-CN" altLang="en-US" dirty="0">
                <a:latin typeface="宋体" pitchFamily="2" charset="-122"/>
                <a:ea typeface="宋体" pitchFamily="2" charset="-122"/>
              </a:rPr>
              <a:t>分为两个过程：预测和推荐。预测过程是预测用户对没有购买过的物品的可能打分值，推荐是根据预测阶段的结果推荐用户最可能喜欢的一个或几个物品。</a:t>
            </a:r>
          </a:p>
        </p:txBody>
      </p:sp>
    </p:spTree>
    <p:extLst>
      <p:ext uri="{BB962C8B-B14F-4D97-AF65-F5344CB8AC3E}">
        <p14:creationId xmlns:p14="http://schemas.microsoft.com/office/powerpoint/2010/main" val="1622584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243" y="1340768"/>
            <a:ext cx="8847426"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0951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相似度</a:t>
            </a:r>
          </a:p>
        </p:txBody>
      </p:sp>
      <p:sp>
        <p:nvSpPr>
          <p:cNvPr id="3" name="内容占位符 2"/>
          <p:cNvSpPr>
            <a:spLocks noGrp="1"/>
          </p:cNvSpPr>
          <p:nvPr>
            <p:ph idx="1"/>
          </p:nvPr>
        </p:nvSpPr>
        <p:spPr/>
        <p:txBody>
          <a:bodyPr>
            <a:normAutofit/>
          </a:bodyPr>
          <a:lstStyle/>
          <a:p>
            <a:pPr marL="0" indent="0">
              <a:buNone/>
            </a:pPr>
            <a:r>
              <a:rPr lang="en-US" altLang="zh-CN" dirty="0">
                <a:latin typeface="宋体" pitchFamily="2" charset="-122"/>
                <a:ea typeface="宋体" pitchFamily="2" charset="-122"/>
              </a:rPr>
              <a:t>1.</a:t>
            </a:r>
            <a:r>
              <a:rPr lang="zh-CN" altLang="en-US" dirty="0">
                <a:latin typeface="宋体" pitchFamily="2" charset="-122"/>
                <a:ea typeface="宋体" pitchFamily="2" charset="-122"/>
              </a:rPr>
              <a:t>基于余弦（</a:t>
            </a:r>
            <a:r>
              <a:rPr lang="en-US" altLang="zh-CN" dirty="0">
                <a:latin typeface="宋体" pitchFamily="2" charset="-122"/>
                <a:ea typeface="宋体" pitchFamily="2" charset="-122"/>
              </a:rPr>
              <a:t>Cosine-based</a:t>
            </a:r>
            <a:r>
              <a:rPr lang="zh-CN" altLang="en-US" dirty="0">
                <a:latin typeface="宋体" pitchFamily="2" charset="-122"/>
                <a:ea typeface="宋体" pitchFamily="2" charset="-122"/>
              </a:rPr>
              <a:t>）计算两个向量之间的夹角余弦值</a:t>
            </a:r>
            <a:endParaRPr lang="en-US" altLang="zh-CN" dirty="0">
              <a:latin typeface="宋体" pitchFamily="2" charset="-122"/>
              <a:ea typeface="宋体" pitchFamily="2" charset="-122"/>
            </a:endParaRPr>
          </a:p>
          <a:p>
            <a:endParaRPr lang="zh-CN" altLang="en-US"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r>
              <a:rPr lang="zh-CN" altLang="en-US" dirty="0">
                <a:latin typeface="宋体" pitchFamily="2" charset="-122"/>
                <a:ea typeface="宋体" pitchFamily="2" charset="-122"/>
              </a:rPr>
              <a:t>其中分子为两个向量的内积，即两个向量相同位置的数字相乘。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3640" y="2747062"/>
            <a:ext cx="5257452" cy="1440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55023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pPr marL="0" indent="0">
              <a:buNone/>
            </a:pPr>
            <a:r>
              <a:rPr lang="en-US" altLang="zh-CN" dirty="0">
                <a:latin typeface="宋体" pitchFamily="2" charset="-122"/>
                <a:ea typeface="宋体" pitchFamily="2" charset="-122"/>
              </a:rPr>
              <a:t>2.</a:t>
            </a:r>
            <a:r>
              <a:rPr lang="zh-CN" altLang="en-US" dirty="0">
                <a:latin typeface="宋体" pitchFamily="2" charset="-122"/>
                <a:ea typeface="宋体" pitchFamily="2" charset="-122"/>
              </a:rPr>
              <a:t>基于关联（</a:t>
            </a:r>
            <a:r>
              <a:rPr lang="en-US" altLang="zh-CN" dirty="0">
                <a:latin typeface="宋体" pitchFamily="2" charset="-122"/>
                <a:ea typeface="宋体" pitchFamily="2" charset="-122"/>
              </a:rPr>
              <a:t>Correlation-based</a:t>
            </a:r>
            <a:r>
              <a:rPr lang="zh-CN" altLang="en-US" dirty="0">
                <a:latin typeface="宋体" pitchFamily="2" charset="-122"/>
                <a:ea typeface="宋体" pitchFamily="2" charset="-122"/>
              </a:rPr>
              <a:t>）计算两个向量之间的</a:t>
            </a:r>
            <a:r>
              <a:rPr lang="en-US" altLang="zh-CN" dirty="0">
                <a:latin typeface="宋体" pitchFamily="2" charset="-122"/>
                <a:ea typeface="宋体" pitchFamily="2" charset="-122"/>
              </a:rPr>
              <a:t>Pearson-r</a:t>
            </a:r>
            <a:r>
              <a:rPr lang="zh-CN" altLang="en-US" dirty="0">
                <a:latin typeface="宋体" pitchFamily="2" charset="-122"/>
                <a:ea typeface="宋体" pitchFamily="2" charset="-122"/>
              </a:rPr>
              <a:t>关联度</a:t>
            </a: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r>
              <a:rPr lang="zh-CN" altLang="en-US" dirty="0">
                <a:latin typeface="宋体" pitchFamily="2" charset="-122"/>
                <a:ea typeface="宋体" pitchFamily="2" charset="-122"/>
              </a:rPr>
              <a:t>其中</a:t>
            </a:r>
            <a:r>
              <a:rPr lang="en-US" altLang="zh-CN" dirty="0" err="1">
                <a:latin typeface="宋体" pitchFamily="2" charset="-122"/>
                <a:ea typeface="宋体" pitchFamily="2" charset="-122"/>
              </a:rPr>
              <a:t>Ru,i</a:t>
            </a:r>
            <a:r>
              <a:rPr lang="zh-CN" altLang="en-US" dirty="0">
                <a:latin typeface="宋体" pitchFamily="2" charset="-122"/>
                <a:ea typeface="宋体" pitchFamily="2" charset="-122"/>
              </a:rPr>
              <a:t>表示用户</a:t>
            </a:r>
            <a:r>
              <a:rPr lang="en-US" altLang="zh-CN" dirty="0">
                <a:latin typeface="宋体" pitchFamily="2" charset="-122"/>
                <a:ea typeface="宋体" pitchFamily="2" charset="-122"/>
              </a:rPr>
              <a:t>u</a:t>
            </a:r>
            <a:r>
              <a:rPr lang="zh-CN" altLang="en-US" dirty="0">
                <a:latin typeface="宋体" pitchFamily="2" charset="-122"/>
                <a:ea typeface="宋体" pitchFamily="2" charset="-122"/>
              </a:rPr>
              <a:t>对物品</a:t>
            </a:r>
            <a:r>
              <a:rPr lang="en-US" altLang="zh-CN" dirty="0">
                <a:latin typeface="宋体" pitchFamily="2" charset="-122"/>
                <a:ea typeface="宋体" pitchFamily="2" charset="-122"/>
              </a:rPr>
              <a:t>i</a:t>
            </a:r>
            <a:r>
              <a:rPr lang="zh-CN" altLang="en-US" dirty="0">
                <a:latin typeface="宋体" pitchFamily="2" charset="-122"/>
                <a:ea typeface="宋体" pitchFamily="2" charset="-122"/>
              </a:rPr>
              <a:t>的打分，</a:t>
            </a:r>
            <a:r>
              <a:rPr lang="en-US" altLang="zh-CN" dirty="0" err="1">
                <a:latin typeface="宋体" pitchFamily="2" charset="-122"/>
                <a:ea typeface="宋体" pitchFamily="2" charset="-122"/>
              </a:rPr>
              <a:t>Ri</a:t>
            </a:r>
            <a:r>
              <a:rPr lang="zh-CN" altLang="en-US" dirty="0">
                <a:latin typeface="宋体" pitchFamily="2" charset="-122"/>
                <a:ea typeface="宋体" pitchFamily="2" charset="-122"/>
              </a:rPr>
              <a:t>表示第</a:t>
            </a:r>
            <a:r>
              <a:rPr lang="en-US" altLang="zh-CN" dirty="0">
                <a:latin typeface="宋体" pitchFamily="2" charset="-122"/>
                <a:ea typeface="宋体" pitchFamily="2" charset="-122"/>
              </a:rPr>
              <a:t>i</a:t>
            </a:r>
            <a:r>
              <a:rPr lang="zh-CN" altLang="en-US" dirty="0">
                <a:latin typeface="宋体" pitchFamily="2" charset="-122"/>
                <a:ea typeface="宋体" pitchFamily="2" charset="-122"/>
              </a:rPr>
              <a:t>个物品打分的平均值。</a:t>
            </a:r>
          </a:p>
          <a:p>
            <a:endParaRPr lang="zh-CN" altLang="en-US" dirty="0">
              <a:latin typeface="宋体" pitchFamily="2" charset="-122"/>
              <a:ea typeface="宋体" pitchFamily="2" charset="-122"/>
            </a:endParaRPr>
          </a:p>
        </p:txBody>
      </p:sp>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3552" y="2586113"/>
            <a:ext cx="7805534" cy="1656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347564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a:bodyPr>
          <a:lstStyle/>
          <a:p>
            <a:pPr marL="0" indent="0">
              <a:buNone/>
            </a:pPr>
            <a:r>
              <a:rPr lang="en-US" altLang="zh-CN" dirty="0">
                <a:latin typeface="宋体" pitchFamily="2" charset="-122"/>
                <a:ea typeface="宋体" pitchFamily="2" charset="-122"/>
              </a:rPr>
              <a:t>3.</a:t>
            </a:r>
            <a:r>
              <a:rPr lang="zh-CN" altLang="en-US" dirty="0">
                <a:latin typeface="宋体" pitchFamily="2" charset="-122"/>
                <a:ea typeface="宋体" pitchFamily="2" charset="-122"/>
              </a:rPr>
              <a:t>调整的余弦（</a:t>
            </a:r>
            <a:r>
              <a:rPr lang="en-US" altLang="zh-CN" dirty="0">
                <a:latin typeface="宋体" pitchFamily="2" charset="-122"/>
                <a:ea typeface="宋体" pitchFamily="2" charset="-122"/>
              </a:rPr>
              <a:t>Adjusted Cosine</a:t>
            </a:r>
            <a:r>
              <a:rPr lang="zh-CN" altLang="en-US" dirty="0">
                <a:latin typeface="宋体" pitchFamily="2" charset="-122"/>
                <a:ea typeface="宋体" pitchFamily="2" charset="-122"/>
              </a:rPr>
              <a:t>）由于基于余弦的相似度计算没有考虑不同用户的打分情况，可能有的用户偏向于给高分，而有的用户偏向于给低分，该方法通过减去用户打分的平均值消除不同用户打分习惯的影响</a:t>
            </a: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r>
              <a:rPr lang="zh-CN" altLang="en-US" dirty="0">
                <a:latin typeface="宋体" pitchFamily="2" charset="-122"/>
                <a:ea typeface="宋体" pitchFamily="2" charset="-122"/>
              </a:rPr>
              <a:t>其中</a:t>
            </a:r>
            <a:r>
              <a:rPr lang="en-US" altLang="zh-CN" dirty="0" err="1">
                <a:latin typeface="宋体" pitchFamily="2" charset="-122"/>
                <a:ea typeface="宋体" pitchFamily="2" charset="-122"/>
              </a:rPr>
              <a:t>Ru</a:t>
            </a:r>
            <a:r>
              <a:rPr lang="zh-CN" altLang="en-US" dirty="0">
                <a:latin typeface="宋体" pitchFamily="2" charset="-122"/>
                <a:ea typeface="宋体" pitchFamily="2" charset="-122"/>
              </a:rPr>
              <a:t>表示用户</a:t>
            </a:r>
            <a:r>
              <a:rPr lang="en-US" altLang="zh-CN" dirty="0">
                <a:latin typeface="宋体" pitchFamily="2" charset="-122"/>
                <a:ea typeface="宋体" pitchFamily="2" charset="-122"/>
              </a:rPr>
              <a:t>u</a:t>
            </a:r>
            <a:r>
              <a:rPr lang="zh-CN" altLang="en-US" dirty="0">
                <a:latin typeface="宋体" pitchFamily="2" charset="-122"/>
                <a:ea typeface="宋体" pitchFamily="2" charset="-122"/>
              </a:rPr>
              <a:t>打分的平均值。</a:t>
            </a:r>
          </a:p>
          <a:p>
            <a:endParaRPr lang="zh-CN" altLang="en-US" dirty="0">
              <a:latin typeface="宋体" pitchFamily="2" charset="-122"/>
              <a:ea typeface="宋体" pitchFamily="2"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1664" y="3624148"/>
            <a:ext cx="5944980" cy="1152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06949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预测</a:t>
            </a:r>
          </a:p>
        </p:txBody>
      </p:sp>
      <p:sp>
        <p:nvSpPr>
          <p:cNvPr id="3" name="内容占位符 2"/>
          <p:cNvSpPr>
            <a:spLocks noGrp="1"/>
          </p:cNvSpPr>
          <p:nvPr>
            <p:ph idx="1"/>
          </p:nvPr>
        </p:nvSpPr>
        <p:spPr/>
        <p:txBody>
          <a:bodyPr>
            <a:noAutofit/>
          </a:bodyPr>
          <a:lstStyle/>
          <a:p>
            <a:pPr marL="0" indent="0">
              <a:buNone/>
            </a:pPr>
            <a:r>
              <a:rPr lang="en-US" altLang="zh-CN" dirty="0">
                <a:latin typeface="宋体" pitchFamily="2" charset="-122"/>
                <a:ea typeface="宋体" pitchFamily="2" charset="-122"/>
              </a:rPr>
              <a:t>1.</a:t>
            </a:r>
            <a:r>
              <a:rPr lang="zh-CN" altLang="en-US" dirty="0">
                <a:latin typeface="宋体" pitchFamily="2" charset="-122"/>
                <a:ea typeface="宋体" pitchFamily="2" charset="-122"/>
              </a:rPr>
              <a:t>加权求和</a:t>
            </a:r>
            <a:r>
              <a:rPr lang="en-US" altLang="zh-CN" dirty="0">
                <a:latin typeface="宋体" pitchFamily="2" charset="-122"/>
                <a:ea typeface="宋体" pitchFamily="2" charset="-122"/>
              </a:rPr>
              <a:t>:</a:t>
            </a:r>
            <a:r>
              <a:rPr lang="zh-CN" altLang="en-US" dirty="0">
                <a:latin typeface="宋体" pitchFamily="2" charset="-122"/>
                <a:ea typeface="宋体" pitchFamily="2" charset="-122"/>
              </a:rPr>
              <a:t>对用户</a:t>
            </a:r>
            <a:r>
              <a:rPr lang="en-US" altLang="zh-CN" dirty="0">
                <a:latin typeface="宋体" pitchFamily="2" charset="-122"/>
                <a:ea typeface="宋体" pitchFamily="2" charset="-122"/>
              </a:rPr>
              <a:t>u</a:t>
            </a:r>
            <a:r>
              <a:rPr lang="zh-CN" altLang="en-US" dirty="0">
                <a:latin typeface="宋体" pitchFamily="2" charset="-122"/>
                <a:ea typeface="宋体" pitchFamily="2" charset="-122"/>
              </a:rPr>
              <a:t>已打分的物品的分数进行加权求和，权值为各个物品与物品</a:t>
            </a:r>
            <a:r>
              <a:rPr lang="en-US" altLang="zh-CN" dirty="0">
                <a:latin typeface="宋体" pitchFamily="2" charset="-122"/>
                <a:ea typeface="宋体" pitchFamily="2" charset="-122"/>
              </a:rPr>
              <a:t>i</a:t>
            </a:r>
            <a:r>
              <a:rPr lang="zh-CN" altLang="en-US" dirty="0">
                <a:latin typeface="宋体" pitchFamily="2" charset="-122"/>
                <a:ea typeface="宋体" pitchFamily="2" charset="-122"/>
              </a:rPr>
              <a:t>的相似度，然后对所有物品相似度的和求平均，计算得到用户</a:t>
            </a:r>
            <a:r>
              <a:rPr lang="en-US" altLang="zh-CN" dirty="0">
                <a:latin typeface="宋体" pitchFamily="2" charset="-122"/>
                <a:ea typeface="宋体" pitchFamily="2" charset="-122"/>
              </a:rPr>
              <a:t>u</a:t>
            </a:r>
            <a:r>
              <a:rPr lang="zh-CN" altLang="en-US" dirty="0">
                <a:latin typeface="宋体" pitchFamily="2" charset="-122"/>
                <a:ea typeface="宋体" pitchFamily="2" charset="-122"/>
              </a:rPr>
              <a:t>对物品</a:t>
            </a:r>
            <a:r>
              <a:rPr lang="en-US" altLang="zh-CN" dirty="0">
                <a:latin typeface="宋体" pitchFamily="2" charset="-122"/>
                <a:ea typeface="宋体" pitchFamily="2" charset="-122"/>
              </a:rPr>
              <a:t>i</a:t>
            </a:r>
            <a:r>
              <a:rPr lang="zh-CN" altLang="en-US" dirty="0">
                <a:latin typeface="宋体" pitchFamily="2" charset="-122"/>
                <a:ea typeface="宋体" pitchFamily="2" charset="-122"/>
              </a:rPr>
              <a:t>打分     </a:t>
            </a:r>
            <a:endParaRPr lang="en-US" altLang="zh-CN" dirty="0">
              <a:latin typeface="宋体" pitchFamily="2" charset="-122"/>
              <a:ea typeface="宋体" pitchFamily="2" charset="-122"/>
            </a:endParaRPr>
          </a:p>
          <a:p>
            <a:pPr marL="514350" indent="-514350">
              <a:buAutoNum type="arabicPeriod"/>
            </a:pPr>
            <a:endParaRPr lang="en-US" altLang="zh-CN" dirty="0">
              <a:latin typeface="宋体" pitchFamily="2" charset="-122"/>
              <a:ea typeface="宋体" pitchFamily="2" charset="-122"/>
            </a:endParaRPr>
          </a:p>
          <a:p>
            <a:pPr marL="514350" indent="-514350">
              <a:buAutoNum type="arabicPeriod"/>
            </a:pPr>
            <a:endParaRPr lang="en-US" altLang="zh-CN" dirty="0">
              <a:latin typeface="宋体" pitchFamily="2" charset="-122"/>
              <a:ea typeface="宋体" pitchFamily="2" charset="-122"/>
            </a:endParaRPr>
          </a:p>
          <a:p>
            <a:pPr marL="514350" indent="-514350">
              <a:buAutoNum type="arabicPeriod"/>
            </a:pPr>
            <a:endParaRPr lang="en-US" altLang="zh-CN" dirty="0">
              <a:latin typeface="宋体" pitchFamily="2" charset="-122"/>
              <a:ea typeface="宋体" pitchFamily="2" charset="-122"/>
            </a:endParaRPr>
          </a:p>
          <a:p>
            <a:pPr marL="0" indent="0">
              <a:buNone/>
            </a:pPr>
            <a:endParaRPr lang="en-US" altLang="zh-CN" dirty="0">
              <a:latin typeface="宋体" pitchFamily="2" charset="-122"/>
              <a:ea typeface="宋体" pitchFamily="2" charset="-122"/>
            </a:endParaRPr>
          </a:p>
          <a:p>
            <a:pPr marL="0" indent="0">
              <a:buNone/>
            </a:pPr>
            <a:r>
              <a:rPr lang="zh-CN" altLang="en-US" dirty="0">
                <a:latin typeface="宋体" pitchFamily="2" charset="-122"/>
                <a:ea typeface="宋体" pitchFamily="2" charset="-122"/>
              </a:rPr>
              <a:t>其中</a:t>
            </a:r>
            <a:r>
              <a:rPr lang="en-US" altLang="zh-CN" dirty="0">
                <a:latin typeface="宋体" pitchFamily="2" charset="-122"/>
                <a:ea typeface="宋体" pitchFamily="2" charset="-122"/>
              </a:rPr>
              <a:t>,</a:t>
            </a:r>
            <a:r>
              <a:rPr lang="en-US" altLang="zh-CN" dirty="0" err="1">
                <a:latin typeface="宋体" pitchFamily="2" charset="-122"/>
                <a:ea typeface="宋体" pitchFamily="2" charset="-122"/>
              </a:rPr>
              <a:t>Si,N</a:t>
            </a:r>
            <a:r>
              <a:rPr lang="zh-CN" altLang="en-US" dirty="0">
                <a:latin typeface="宋体" pitchFamily="2" charset="-122"/>
                <a:ea typeface="宋体" pitchFamily="2" charset="-122"/>
              </a:rPr>
              <a:t>为物品</a:t>
            </a:r>
            <a:r>
              <a:rPr lang="en-US" altLang="zh-CN" dirty="0">
                <a:latin typeface="宋体" pitchFamily="2" charset="-122"/>
                <a:ea typeface="宋体" pitchFamily="2" charset="-122"/>
              </a:rPr>
              <a:t>i</a:t>
            </a:r>
            <a:r>
              <a:rPr lang="zh-CN" altLang="en-US" dirty="0">
                <a:latin typeface="宋体" pitchFamily="2" charset="-122"/>
                <a:ea typeface="宋体" pitchFamily="2" charset="-122"/>
              </a:rPr>
              <a:t>与物品</a:t>
            </a:r>
            <a:r>
              <a:rPr lang="en-US" altLang="zh-CN" dirty="0">
                <a:latin typeface="宋体" pitchFamily="2" charset="-122"/>
                <a:ea typeface="宋体" pitchFamily="2" charset="-122"/>
              </a:rPr>
              <a:t>N</a:t>
            </a:r>
            <a:r>
              <a:rPr lang="zh-CN" altLang="en-US" dirty="0">
                <a:latin typeface="宋体" pitchFamily="2" charset="-122"/>
                <a:ea typeface="宋体" pitchFamily="2" charset="-122"/>
              </a:rPr>
              <a:t>的相似度，</a:t>
            </a:r>
            <a:r>
              <a:rPr lang="en-US" altLang="zh-CN" dirty="0" err="1">
                <a:latin typeface="宋体" pitchFamily="2" charset="-122"/>
                <a:ea typeface="宋体" pitchFamily="2" charset="-122"/>
              </a:rPr>
              <a:t>Ru,N</a:t>
            </a:r>
            <a:r>
              <a:rPr lang="zh-CN" altLang="en-US" dirty="0">
                <a:latin typeface="宋体" pitchFamily="2" charset="-122"/>
                <a:ea typeface="宋体" pitchFamily="2" charset="-122"/>
              </a:rPr>
              <a:t>为用户</a:t>
            </a:r>
            <a:r>
              <a:rPr lang="en-US" altLang="zh-CN" dirty="0">
                <a:latin typeface="宋体" pitchFamily="2" charset="-122"/>
                <a:ea typeface="宋体" pitchFamily="2" charset="-122"/>
              </a:rPr>
              <a:t>u</a:t>
            </a:r>
            <a:r>
              <a:rPr lang="zh-CN" altLang="en-US" dirty="0">
                <a:latin typeface="宋体" pitchFamily="2" charset="-122"/>
                <a:ea typeface="宋体" pitchFamily="2" charset="-122"/>
              </a:rPr>
              <a:t>对物品</a:t>
            </a:r>
            <a:r>
              <a:rPr lang="en-US" altLang="zh-CN" dirty="0">
                <a:latin typeface="宋体" pitchFamily="2" charset="-122"/>
                <a:ea typeface="宋体" pitchFamily="2" charset="-122"/>
              </a:rPr>
              <a:t>N</a:t>
            </a:r>
            <a:r>
              <a:rPr lang="zh-CN" altLang="en-US" dirty="0">
                <a:latin typeface="宋体" pitchFamily="2" charset="-122"/>
                <a:ea typeface="宋体" pitchFamily="2" charset="-122"/>
              </a:rPr>
              <a:t>的打分。</a:t>
            </a:r>
          </a:p>
          <a:p>
            <a:pPr marL="0" indent="0">
              <a:buNone/>
            </a:pPr>
            <a:r>
              <a:rPr lang="zh-CN" altLang="en-US" dirty="0">
                <a:latin typeface="宋体" pitchFamily="2" charset="-122"/>
                <a:ea typeface="宋体" pitchFamily="2" charset="-122"/>
              </a:rPr>
              <a:t>  </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5680" y="3180022"/>
            <a:ext cx="5953716" cy="1584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3022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2355" y="1298943"/>
            <a:ext cx="8784082" cy="4405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79182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Autofit/>
          </a:bodyPr>
          <a:lstStyle/>
          <a:p>
            <a:pPr marL="0" indent="0">
              <a:buNone/>
            </a:pPr>
            <a:r>
              <a:rPr lang="en-US" altLang="zh-CN" dirty="0">
                <a:latin typeface="宋体" pitchFamily="2" charset="-122"/>
                <a:ea typeface="宋体" pitchFamily="2" charset="-122"/>
              </a:rPr>
              <a:t>2. </a:t>
            </a:r>
            <a:r>
              <a:rPr lang="zh-CN" altLang="en-US" dirty="0">
                <a:latin typeface="宋体" pitchFamily="2" charset="-122"/>
                <a:ea typeface="宋体" pitchFamily="2" charset="-122"/>
              </a:rPr>
              <a:t>回归：加权求和的方法类似，但回归的方法不直接使用相似物品</a:t>
            </a:r>
            <a:r>
              <a:rPr lang="en-US" altLang="zh-CN" dirty="0">
                <a:latin typeface="宋体" pitchFamily="2" charset="-122"/>
                <a:ea typeface="宋体" pitchFamily="2" charset="-122"/>
              </a:rPr>
              <a:t>N</a:t>
            </a:r>
            <a:r>
              <a:rPr lang="zh-CN" altLang="en-US" dirty="0">
                <a:latin typeface="宋体" pitchFamily="2" charset="-122"/>
                <a:ea typeface="宋体" pitchFamily="2" charset="-122"/>
              </a:rPr>
              <a:t>的打分值  ，因为用余弦法或</a:t>
            </a:r>
            <a:r>
              <a:rPr lang="en-US" altLang="zh-CN" dirty="0">
                <a:latin typeface="宋体" pitchFamily="2" charset="-122"/>
                <a:ea typeface="宋体" pitchFamily="2" charset="-122"/>
              </a:rPr>
              <a:t>Pearson</a:t>
            </a:r>
            <a:r>
              <a:rPr lang="zh-CN" altLang="en-US" dirty="0">
                <a:latin typeface="宋体" pitchFamily="2" charset="-122"/>
                <a:ea typeface="宋体" pitchFamily="2" charset="-122"/>
              </a:rPr>
              <a:t>关联法计算相似度时存在一个误区，即两个打分向量可能相距比较远（欧氏距离），但有可能有很高的相似度。 因为不同用户的打分习惯不同，有的偏向打高分，有的偏向打低分。如果两个用户都喜欢一样的物品，因为打分习惯不同，他们的欧式距离可能比较远，但他们应该有较高的相似度 。在这种情况下用户原始的相似物品的打分值进行计算会造成糟糕的预测结果。通过用线性回归的方式重新估算一个新的  值，运用上面同样的方法进行预测。重新计算</a:t>
            </a:r>
            <a:r>
              <a:rPr lang="en-US" altLang="zh-CN" dirty="0">
                <a:latin typeface="宋体" pitchFamily="2" charset="-122"/>
                <a:ea typeface="宋体" pitchFamily="2" charset="-122"/>
              </a:rPr>
              <a:t>Run</a:t>
            </a:r>
            <a:r>
              <a:rPr lang="zh-CN" altLang="en-US" dirty="0">
                <a:latin typeface="宋体" pitchFamily="2" charset="-122"/>
                <a:ea typeface="宋体" pitchFamily="2" charset="-122"/>
              </a:rPr>
              <a:t>的方法如下：</a:t>
            </a:r>
          </a:p>
          <a:p>
            <a:pPr marL="0" indent="0">
              <a:buNone/>
            </a:pPr>
            <a:endParaRPr lang="en-US" altLang="zh-CN" dirty="0">
              <a:latin typeface="宋体" pitchFamily="2" charset="-122"/>
              <a:ea typeface="宋体" pitchFamily="2" charset="-122"/>
            </a:endParaRPr>
          </a:p>
          <a:p>
            <a:pPr marL="0" indent="0">
              <a:buNone/>
            </a:pPr>
            <a:r>
              <a:rPr lang="zh-CN" altLang="en-US" dirty="0">
                <a:latin typeface="宋体" pitchFamily="2" charset="-122"/>
                <a:ea typeface="宋体" pitchFamily="2" charset="-122"/>
              </a:rPr>
              <a:t>其中物品</a:t>
            </a:r>
            <a:r>
              <a:rPr lang="en-US" altLang="zh-CN" dirty="0">
                <a:latin typeface="宋体" pitchFamily="2" charset="-122"/>
                <a:ea typeface="宋体" pitchFamily="2" charset="-122"/>
              </a:rPr>
              <a:t>N</a:t>
            </a:r>
            <a:r>
              <a:rPr lang="zh-CN" altLang="en-US" dirty="0">
                <a:latin typeface="宋体" pitchFamily="2" charset="-122"/>
                <a:ea typeface="宋体" pitchFamily="2" charset="-122"/>
              </a:rPr>
              <a:t>是物品</a:t>
            </a:r>
            <a:r>
              <a:rPr lang="en-US" altLang="zh-CN" dirty="0">
                <a:latin typeface="宋体" pitchFamily="2" charset="-122"/>
                <a:ea typeface="宋体" pitchFamily="2" charset="-122"/>
              </a:rPr>
              <a:t>i</a:t>
            </a:r>
            <a:r>
              <a:rPr lang="zh-CN" altLang="en-US" dirty="0">
                <a:latin typeface="宋体" pitchFamily="2" charset="-122"/>
                <a:ea typeface="宋体" pitchFamily="2" charset="-122"/>
              </a:rPr>
              <a:t>的相似物品，</a:t>
            </a:r>
            <a:r>
              <a:rPr lang="en-US" altLang="zh-CN" dirty="0">
                <a:latin typeface="宋体" pitchFamily="2" charset="-122"/>
                <a:ea typeface="宋体" pitchFamily="2" charset="-122"/>
              </a:rPr>
              <a:t>α</a:t>
            </a:r>
            <a:r>
              <a:rPr lang="zh-CN" altLang="en-US" dirty="0">
                <a:latin typeface="宋体" pitchFamily="2" charset="-122"/>
                <a:ea typeface="宋体" pitchFamily="2" charset="-122"/>
              </a:rPr>
              <a:t>和</a:t>
            </a:r>
            <a:r>
              <a:rPr lang="en-US" altLang="zh-CN" dirty="0">
                <a:latin typeface="宋体" pitchFamily="2" charset="-122"/>
                <a:ea typeface="宋体" pitchFamily="2" charset="-122"/>
              </a:rPr>
              <a:t>β</a:t>
            </a:r>
            <a:r>
              <a:rPr lang="zh-CN" altLang="en-US" dirty="0">
                <a:latin typeface="宋体" pitchFamily="2" charset="-122"/>
                <a:ea typeface="宋体" pitchFamily="2" charset="-122"/>
              </a:rPr>
              <a:t>通过对物品</a:t>
            </a:r>
            <a:r>
              <a:rPr lang="en-US" altLang="zh-CN" dirty="0">
                <a:latin typeface="宋体" pitchFamily="2" charset="-122"/>
                <a:ea typeface="宋体" pitchFamily="2" charset="-122"/>
              </a:rPr>
              <a:t>N</a:t>
            </a:r>
            <a:r>
              <a:rPr lang="zh-CN" altLang="en-US" dirty="0">
                <a:latin typeface="宋体" pitchFamily="2" charset="-122"/>
                <a:ea typeface="宋体" pitchFamily="2" charset="-122"/>
              </a:rPr>
              <a:t>和</a:t>
            </a:r>
            <a:r>
              <a:rPr lang="en-US" altLang="zh-CN" dirty="0">
                <a:latin typeface="宋体" pitchFamily="2" charset="-122"/>
                <a:ea typeface="宋体" pitchFamily="2" charset="-122"/>
              </a:rPr>
              <a:t>i</a:t>
            </a:r>
            <a:r>
              <a:rPr lang="zh-CN" altLang="en-US" dirty="0">
                <a:latin typeface="宋体" pitchFamily="2" charset="-122"/>
                <a:ea typeface="宋体" pitchFamily="2" charset="-122"/>
              </a:rPr>
              <a:t>的打分向量进行线性回归计算得到，</a:t>
            </a:r>
          </a:p>
          <a:p>
            <a:endParaRPr lang="zh-CN" altLang="en-US" dirty="0">
              <a:latin typeface="宋体" pitchFamily="2" charset="-122"/>
              <a:ea typeface="宋体" pitchFamily="2" charset="-122"/>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3912" y="4797152"/>
            <a:ext cx="180975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3401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r>
              <a:rPr lang="zh-CN" altLang="en-US" sz="3200" b="1" dirty="0">
                <a:effectLst>
                  <a:outerShdw blurRad="38100" dist="38100" dir="2700000" algn="tl">
                    <a:srgbClr val="000000">
                      <a:alpha val="43137"/>
                    </a:srgbClr>
                  </a:outerShdw>
                </a:effectLst>
              </a:rPr>
              <a:t>引言</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随着信息技术和互联网的发展，人们逐渐从信息匮乏的时代走入了</a:t>
            </a:r>
            <a:r>
              <a:rPr lang="zh-CN" altLang="en-US" dirty="0">
                <a:solidFill>
                  <a:srgbClr val="FF0000"/>
                </a:solidFill>
              </a:rPr>
              <a:t>信息过载</a:t>
            </a:r>
            <a:r>
              <a:rPr lang="zh-CN" altLang="en-US" dirty="0"/>
              <a:t>的时代。在这个时代，无论是信息消费者还是信息生产者都遇到了很大的挑战：作为信息消费者，如何从大量信息中找到自己感兴趣的信息是一件非常困难的事情；作为信息生产者，如何让自己生产的信息脱颖而出，受到广大用户的关注，也是一件非常困难的事情。 </a:t>
            </a:r>
            <a:endParaRPr lang="en-US" altLang="zh-CN" dirty="0"/>
          </a:p>
          <a:p>
            <a:pPr indent="612000" algn="l"/>
            <a:r>
              <a:rPr lang="zh-CN" altLang="en-US" dirty="0"/>
              <a:t>推荐系统就是解决这一矛盾的重要工具。推荐系统的任务就是联系用户和信息，一方面帮助用户发现对自己有价值的信息，另一方面让信息能够展现在对它感兴趣的用户面前，从而实现信息消费者和信息生产者的双赢。 </a:t>
            </a:r>
            <a:br>
              <a:rPr lang="zh-CN" altLang="en-US" dirty="0"/>
            </a:br>
            <a:br>
              <a:rPr lang="zh-CN" altLang="en-US" dirty="0"/>
            </a:br>
            <a:r>
              <a:rPr lang="zh-CN" altLang="en-US" dirty="0"/>
              <a:t> </a:t>
            </a:r>
            <a:br>
              <a:rPr lang="zh-CN" altLang="en-US" dirty="0"/>
            </a:br>
            <a:endParaRPr lang="zh-CN" altLang="en-US" dirty="0">
              <a:latin typeface="Cambria Math" panose="02040503050406030204" pitchFamily="18" charset="0"/>
            </a:endParaRPr>
          </a:p>
        </p:txBody>
      </p:sp>
    </p:spTree>
    <p:extLst>
      <p:ext uri="{BB962C8B-B14F-4D97-AF65-F5344CB8AC3E}">
        <p14:creationId xmlns:p14="http://schemas.microsoft.com/office/powerpoint/2010/main" val="2002476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a:t>
            </a:r>
            <a:r>
              <a:rPr lang="zh-CN" altLang="en-US" dirty="0"/>
              <a:t>适用场景</a:t>
            </a:r>
          </a:p>
        </p:txBody>
      </p:sp>
      <p:sp>
        <p:nvSpPr>
          <p:cNvPr id="3" name="内容占位符 2"/>
          <p:cNvSpPr>
            <a:spLocks noGrp="1"/>
          </p:cNvSpPr>
          <p:nvPr>
            <p:ph idx="1"/>
          </p:nvPr>
        </p:nvSpPr>
        <p:spPr/>
        <p:txBody>
          <a:bodyPr>
            <a:normAutofit/>
          </a:bodyPr>
          <a:lstStyle/>
          <a:p>
            <a:r>
              <a:rPr lang="zh-CN" altLang="en-US" dirty="0">
                <a:latin typeface="宋体" pitchFamily="2" charset="-122"/>
                <a:ea typeface="宋体" pitchFamily="2" charset="-122"/>
              </a:rPr>
              <a:t>适用范围：长尾物品丰富，用户个性化需求强烈的领域。对于一个在线网站，用户的数量往往大大超过物品的数量，同时物品的数据相对稳定，因此计算物品的相似度不但计算量较小，同时也不必频繁更新，此时适用</a:t>
            </a:r>
            <a:r>
              <a:rPr lang="en-US" altLang="zh-CN" dirty="0">
                <a:latin typeface="宋体" pitchFamily="2" charset="-122"/>
                <a:ea typeface="宋体" pitchFamily="2" charset="-122"/>
              </a:rPr>
              <a:t>item-based CF</a:t>
            </a:r>
            <a:r>
              <a:rPr lang="zh-CN" altLang="en-US" dirty="0">
                <a:latin typeface="宋体" pitchFamily="2" charset="-122"/>
                <a:ea typeface="宋体" pitchFamily="2" charset="-122"/>
              </a:rPr>
              <a:t>。</a:t>
            </a:r>
            <a:endParaRPr lang="en-US" altLang="zh-CN" dirty="0">
              <a:latin typeface="宋体" pitchFamily="2" charset="-122"/>
              <a:ea typeface="宋体" pitchFamily="2" charset="-122"/>
            </a:endParaRPr>
          </a:p>
          <a:p>
            <a:r>
              <a:rPr lang="zh-CN" altLang="en-US" dirty="0"/>
              <a:t>是指那些原来不受到重视的销量小但种类多的产品或服务由于总量巨大，累积起来的总收益超过主流产品的现象</a:t>
            </a:r>
            <a:endParaRPr lang="zh-CN" altLang="en-US" dirty="0">
              <a:latin typeface="宋体" pitchFamily="2" charset="-122"/>
              <a:ea typeface="宋体" pitchFamily="2" charset="-122"/>
            </a:endParaRPr>
          </a:p>
          <a:p>
            <a:endParaRPr lang="zh-CN" altLang="en-US" dirty="0">
              <a:latin typeface="宋体" pitchFamily="2" charset="-122"/>
              <a:ea typeface="宋体" pitchFamily="2" charset="-122"/>
            </a:endParaRPr>
          </a:p>
          <a:p>
            <a:endParaRPr lang="zh-CN" altLang="en-US" dirty="0">
              <a:latin typeface="宋体" pitchFamily="2" charset="-122"/>
              <a:ea typeface="宋体" pitchFamily="2" charset="-122"/>
            </a:endParaRPr>
          </a:p>
        </p:txBody>
      </p:sp>
    </p:spTree>
    <p:extLst>
      <p:ext uri="{BB962C8B-B14F-4D97-AF65-F5344CB8AC3E}">
        <p14:creationId xmlns:p14="http://schemas.microsoft.com/office/powerpoint/2010/main" val="3749953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7568" y="1052736"/>
            <a:ext cx="7913314" cy="537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8882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91544" y="-243408"/>
            <a:ext cx="8229600" cy="1143000"/>
          </a:xfrm>
        </p:spPr>
        <p:txBody>
          <a:bodyPr/>
          <a:lstStyle/>
          <a:p>
            <a:endParaRPr lang="zh-CN" altLang="en-US"/>
          </a:p>
        </p:txBody>
      </p:sp>
      <p:sp>
        <p:nvSpPr>
          <p:cNvPr id="3" name="内容占位符 2"/>
          <p:cNvSpPr>
            <a:spLocks noGrp="1"/>
          </p:cNvSpPr>
          <p:nvPr>
            <p:ph idx="1"/>
          </p:nvPr>
        </p:nvSpPr>
        <p:spPr>
          <a:xfrm>
            <a:off x="1991544" y="1484784"/>
            <a:ext cx="8229600" cy="4686320"/>
          </a:xfrm>
        </p:spPr>
        <p:txBody>
          <a:bodyPr>
            <a:noAutofit/>
          </a:bodyPr>
          <a:lstStyle/>
          <a:p>
            <a:r>
              <a:rPr lang="zh-CN" altLang="en-US" dirty="0">
                <a:latin typeface="宋体" pitchFamily="2" charset="-122"/>
                <a:ea typeface="宋体" pitchFamily="2" charset="-122"/>
              </a:rPr>
              <a:t>基本假设：用户会喜欢和他以前喜欢的东西相似的东西，那么我们可以计算一个用户喜欢的物品的自相似度。</a:t>
            </a:r>
            <a:endParaRPr lang="en-US" altLang="zh-CN" dirty="0">
              <a:latin typeface="宋体" pitchFamily="2" charset="-122"/>
              <a:ea typeface="宋体" pitchFamily="2" charset="-122"/>
            </a:endParaRPr>
          </a:p>
          <a:p>
            <a:r>
              <a:rPr lang="zh-CN" altLang="en-US" dirty="0">
                <a:latin typeface="宋体" pitchFamily="2" charset="-122"/>
                <a:ea typeface="宋体" pitchFamily="2" charset="-122"/>
              </a:rPr>
              <a:t>自相似度大，就说明他喜欢的东西都是比较相似的，也就是说他比较基本假设，那么他对 </a:t>
            </a:r>
            <a:r>
              <a:rPr lang="en-US" altLang="zh-CN" dirty="0">
                <a:latin typeface="宋体" pitchFamily="2" charset="-122"/>
                <a:ea typeface="宋体" pitchFamily="2" charset="-122"/>
              </a:rPr>
              <a:t>Item CF </a:t>
            </a:r>
            <a:r>
              <a:rPr lang="zh-CN" altLang="en-US" dirty="0">
                <a:latin typeface="宋体" pitchFamily="2" charset="-122"/>
                <a:ea typeface="宋体" pitchFamily="2" charset="-122"/>
              </a:rPr>
              <a:t>的适应度自然比较好</a:t>
            </a:r>
            <a:endParaRPr lang="en-US" altLang="zh-CN" dirty="0">
              <a:latin typeface="宋体" pitchFamily="2" charset="-122"/>
              <a:ea typeface="宋体" pitchFamily="2" charset="-122"/>
            </a:endParaRPr>
          </a:p>
          <a:p>
            <a:r>
              <a:rPr lang="zh-CN" altLang="en-US" dirty="0">
                <a:latin typeface="宋体" pitchFamily="2" charset="-122"/>
                <a:ea typeface="宋体" pitchFamily="2" charset="-122"/>
              </a:rPr>
              <a:t>自相似度小，就说明这个用户的喜好习惯并不基本假设，那么对于这种用户，用 </a:t>
            </a:r>
            <a:r>
              <a:rPr lang="en-US" altLang="zh-CN" dirty="0">
                <a:latin typeface="宋体" pitchFamily="2" charset="-122"/>
                <a:ea typeface="宋体" pitchFamily="2" charset="-122"/>
              </a:rPr>
              <a:t>Item CF </a:t>
            </a:r>
            <a:r>
              <a:rPr lang="zh-CN" altLang="en-US" dirty="0">
                <a:latin typeface="宋体" pitchFamily="2" charset="-122"/>
                <a:ea typeface="宋体" pitchFamily="2" charset="-122"/>
              </a:rPr>
              <a:t>方法做出好的推荐的可能性非常低。</a:t>
            </a:r>
          </a:p>
        </p:txBody>
      </p:sp>
    </p:spTree>
    <p:extLst>
      <p:ext uri="{BB962C8B-B14F-4D97-AF65-F5344CB8AC3E}">
        <p14:creationId xmlns:p14="http://schemas.microsoft.com/office/powerpoint/2010/main" val="351591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a:t>
            </a:r>
            <a:r>
              <a:rPr lang="zh-CN" altLang="en-US" dirty="0"/>
              <a:t>优缺点</a:t>
            </a:r>
          </a:p>
        </p:txBody>
      </p:sp>
      <p:sp>
        <p:nvSpPr>
          <p:cNvPr id="3" name="内容占位符 2"/>
          <p:cNvSpPr>
            <a:spLocks noGrp="1"/>
          </p:cNvSpPr>
          <p:nvPr>
            <p:ph idx="1"/>
          </p:nvPr>
        </p:nvSpPr>
        <p:spPr/>
        <p:txBody>
          <a:bodyPr>
            <a:noAutofit/>
          </a:bodyPr>
          <a:lstStyle/>
          <a:p>
            <a:r>
              <a:rPr lang="zh-CN" altLang="en-US" dirty="0">
                <a:latin typeface="宋体" pitchFamily="2" charset="-122"/>
                <a:ea typeface="宋体" pitchFamily="2" charset="-122"/>
              </a:rPr>
              <a:t>优点：可以利用用户的历史行为给用户做推荐解释，可以令用户比较信服。比较适用在物品较少、物品更新速度不会很快、用户的兴趣比较固定和持久的情况下。</a:t>
            </a:r>
          </a:p>
          <a:p>
            <a:r>
              <a:rPr lang="zh-CN" altLang="en-US" dirty="0">
                <a:latin typeface="宋体" pitchFamily="2" charset="-122"/>
                <a:ea typeface="宋体" pitchFamily="2" charset="-122"/>
              </a:rPr>
              <a:t>缺点：无法避免用户冷启动，需要等待用户接触物品后才给他推荐相关物品，没有办法在不离线更新物品相似度表的情况下将新物品推荐给用户。</a:t>
            </a:r>
          </a:p>
          <a:p>
            <a:endParaRPr lang="zh-CN" altLang="en-US" dirty="0">
              <a:latin typeface="宋体" pitchFamily="2" charset="-122"/>
              <a:ea typeface="宋体" pitchFamily="2" charset="-122"/>
            </a:endParaRPr>
          </a:p>
        </p:txBody>
      </p:sp>
    </p:spTree>
    <p:extLst>
      <p:ext uri="{BB962C8B-B14F-4D97-AF65-F5344CB8AC3E}">
        <p14:creationId xmlns:p14="http://schemas.microsoft.com/office/powerpoint/2010/main" val="40595241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ormAutofit/>
          </a:bodyPr>
          <a:lstStyle/>
          <a:p>
            <a:r>
              <a:rPr lang="en-US" altLang="zh-CN" sz="4000" dirty="0">
                <a:latin typeface="微软雅黑" panose="020B0503020204020204" pitchFamily="34" charset="-122"/>
                <a:ea typeface="微软雅黑" panose="020B0503020204020204" pitchFamily="34" charset="-122"/>
              </a:rPr>
              <a:t>User-Based </a:t>
            </a:r>
            <a:br>
              <a:rPr lang="en-US" altLang="zh-CN" sz="4000" dirty="0">
                <a:latin typeface="微软雅黑" panose="020B0503020204020204" pitchFamily="34" charset="-122"/>
                <a:ea typeface="微软雅黑" panose="020B0503020204020204" pitchFamily="34" charset="-122"/>
              </a:rPr>
            </a:br>
            <a:r>
              <a:rPr lang="en-US" altLang="zh-CN" sz="4000" dirty="0">
                <a:latin typeface="微软雅黑" panose="020B0503020204020204" pitchFamily="34" charset="-122"/>
                <a:ea typeface="微软雅黑" panose="020B0503020204020204" pitchFamily="34" charset="-122"/>
              </a:rPr>
              <a:t>Collaborative Filtering Algorithms</a:t>
            </a:r>
            <a:endParaRPr lang="zh-CN" altLang="en-US" sz="4000" dirty="0">
              <a:latin typeface="微软雅黑" panose="020B0503020204020204" pitchFamily="34" charset="-122"/>
              <a:ea typeface="微软雅黑" panose="020B0503020204020204" pitchFamily="34" charset="-122"/>
            </a:endParaRPr>
          </a:p>
        </p:txBody>
      </p:sp>
      <p:sp>
        <p:nvSpPr>
          <p:cNvPr id="3" name="副标题 2"/>
          <p:cNvSpPr>
            <a:spLocks noGrp="1"/>
          </p:cNvSpPr>
          <p:nvPr>
            <p:ph type="subTitle" idx="1"/>
          </p:nvPr>
        </p:nvSpPr>
        <p:spPr>
          <a:xfrm>
            <a:off x="1524000" y="4145280"/>
            <a:ext cx="9144000" cy="1112520"/>
          </a:xfrm>
        </p:spPr>
        <p:txBody>
          <a:bodyPr/>
          <a:lstStyle/>
          <a:p>
            <a:r>
              <a:rPr lang="zh-CN" altLang="en-US" dirty="0">
                <a:latin typeface="微软雅黑" panose="020B0503020204020204" pitchFamily="34" charset="-122"/>
                <a:ea typeface="微软雅黑" panose="020B0503020204020204" pitchFamily="34" charset="-122"/>
              </a:rPr>
              <a:t>詹心语   </a:t>
            </a:r>
            <a:r>
              <a:rPr lang="en-US" altLang="zh-CN" dirty="0">
                <a:latin typeface="微软雅黑" panose="020B0503020204020204" pitchFamily="34" charset="-122"/>
                <a:ea typeface="微软雅黑" panose="020B0503020204020204" pitchFamily="34" charset="-122"/>
              </a:rPr>
              <a:t>51174500153</a:t>
            </a:r>
            <a:endParaRPr lang="zh-CN" altLang="en-US"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20543518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a:xfrm>
            <a:off x="1844040" y="807085"/>
            <a:ext cx="9509760" cy="1325563"/>
          </a:xfrm>
        </p:spPr>
        <p:txBody>
          <a:bodyPr/>
          <a:lstStyle/>
          <a:p>
            <a:r>
              <a:rPr lang="zh-CN" altLang="en-US" dirty="0">
                <a:latin typeface="微软雅黑" panose="020B0503020204020204" pitchFamily="34" charset="-122"/>
                <a:ea typeface="微软雅黑" panose="020B0503020204020204" pitchFamily="34" charset="-122"/>
              </a:rPr>
              <a:t>目录</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a:xfrm>
            <a:off x="1844040" y="2002790"/>
            <a:ext cx="9509760" cy="4351338"/>
          </a:xfrm>
        </p:spPr>
        <p:txBody>
          <a:bodyPr>
            <a:normAutofit/>
          </a:bodyPr>
          <a:lstStyle/>
          <a:p>
            <a:pPr marL="0" indent="0">
              <a:lnSpc>
                <a:spcPct val="150000"/>
              </a:lnSpc>
              <a:buNone/>
            </a:pP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典型算法</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算法改进</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优缺点</a:t>
            </a:r>
            <a:endParaRPr lang="en-US" altLang="zh-CN" dirty="0">
              <a:latin typeface="微软雅黑" panose="020B0503020204020204" pitchFamily="34" charset="-122"/>
              <a:ea typeface="微软雅黑" panose="020B0503020204020204" pitchFamily="34" charset="-122"/>
            </a:endParaRPr>
          </a:p>
        </p:txBody>
      </p:sp>
      <p:sp>
        <p:nvSpPr>
          <p:cNvPr id="5" name="内容占位符 2">
            <a:extLst>
              <a:ext uri="{FF2B5EF4-FFF2-40B4-BE49-F238E27FC236}">
                <a16:creationId xmlns:a16="http://schemas.microsoft.com/office/drawing/2014/main" id="{18A56110-D54B-4392-8A7B-6C5D26D02A5A}"/>
              </a:ext>
            </a:extLst>
          </p:cNvPr>
          <p:cNvSpPr txBox="1">
            <a:spLocks/>
          </p:cNvSpPr>
          <p:nvPr/>
        </p:nvSpPr>
        <p:spPr>
          <a:xfrm>
            <a:off x="1844040" y="2002790"/>
            <a:ext cx="2344332" cy="782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基本思想</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8063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123747"/>
            <a:ext cx="10515600" cy="4005263"/>
          </a:xfrm>
        </p:spPr>
        <p:txBody>
          <a:bodyPr>
            <a:normAutofit/>
          </a:bodyPr>
          <a:lstStyle/>
          <a:p>
            <a:pPr marL="457200" lvl="1" indent="0">
              <a:buNone/>
            </a:pPr>
            <a:endParaRPr lang="en-US" altLang="zh-CN" dirty="0">
              <a:latin typeface="微软雅黑" panose="020B0503020204020204" pitchFamily="34" charset="-122"/>
              <a:ea typeface="微软雅黑" panose="020B0503020204020204" pitchFamily="34" charset="-122"/>
            </a:endParaRPr>
          </a:p>
          <a:p>
            <a:r>
              <a:rPr lang="zh-CN" altLang="en-US" sz="2600" dirty="0">
                <a:latin typeface="微软雅黑" panose="020B0503020204020204" pitchFamily="34" charset="-122"/>
                <a:ea typeface="微软雅黑" panose="020B0503020204020204" pitchFamily="34" charset="-122"/>
              </a:rPr>
              <a:t>思想</a:t>
            </a:r>
            <a:endParaRPr lang="en-US" altLang="zh-CN" sz="2600" dirty="0">
              <a:latin typeface="微软雅黑" panose="020B0503020204020204" pitchFamily="34" charset="-122"/>
              <a:ea typeface="微软雅黑" panose="020B0503020204020204" pitchFamily="34" charset="-122"/>
            </a:endParaRPr>
          </a:p>
          <a:p>
            <a:pPr marL="457200" lvl="1" indent="0">
              <a:lnSpc>
                <a:spcPct val="100000"/>
              </a:lnSpc>
              <a:buNone/>
            </a:pPr>
            <a:r>
              <a:rPr lang="zh-CN" altLang="en-US" dirty="0">
                <a:latin typeface="微软雅黑" panose="020B0503020204020204" pitchFamily="34" charset="-122"/>
                <a:ea typeface="微软雅黑" panose="020B0503020204020204" pitchFamily="34" charset="-122"/>
              </a:rPr>
              <a:t>当一个用户 </a:t>
            </a:r>
            <a:r>
              <a:rPr lang="en-US" altLang="zh-CN" dirty="0">
                <a:latin typeface="微软雅黑" panose="020B0503020204020204" pitchFamily="34" charset="-122"/>
                <a:ea typeface="微软雅黑" panose="020B0503020204020204" pitchFamily="34" charset="-122"/>
              </a:rPr>
              <a:t>A </a:t>
            </a:r>
            <a:r>
              <a:rPr lang="zh-CN" altLang="en-US" dirty="0">
                <a:latin typeface="微软雅黑" panose="020B0503020204020204" pitchFamily="34" charset="-122"/>
                <a:ea typeface="微软雅黑" panose="020B0503020204020204" pitchFamily="34" charset="-122"/>
              </a:rPr>
              <a:t>需要个性化推荐时，可以先找到和他有相似兴趣的其他用户群体，然后把该群体感兴趣的、而用户 </a:t>
            </a:r>
            <a:r>
              <a:rPr lang="en-US" altLang="zh-CN" dirty="0">
                <a:latin typeface="微软雅黑" panose="020B0503020204020204" pitchFamily="34" charset="-122"/>
                <a:ea typeface="微软雅黑" panose="020B0503020204020204" pitchFamily="34" charset="-122"/>
              </a:rPr>
              <a:t>A </a:t>
            </a:r>
            <a:r>
              <a:rPr lang="zh-CN" altLang="en-US" dirty="0">
                <a:latin typeface="微软雅黑" panose="020B0503020204020204" pitchFamily="34" charset="-122"/>
                <a:ea typeface="微软雅黑" panose="020B0503020204020204" pitchFamily="34" charset="-122"/>
              </a:rPr>
              <a:t>没有听说过的物品推荐给</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sz="2600" dirty="0">
                <a:latin typeface="微软雅黑" panose="020B0503020204020204" pitchFamily="34" charset="-122"/>
                <a:ea typeface="微软雅黑" panose="020B0503020204020204" pitchFamily="34" charset="-122"/>
              </a:rPr>
              <a:t>步骤</a:t>
            </a:r>
            <a:endParaRPr lang="en-US" altLang="zh-CN" sz="26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dirty="0">
                <a:latin typeface="微软雅黑" panose="020B0503020204020204" pitchFamily="34" charset="-122"/>
                <a:ea typeface="微软雅黑" panose="020B0503020204020204" pitchFamily="34" charset="-122"/>
              </a:rPr>
              <a:t>找出和目标用户兴趣</a:t>
            </a:r>
            <a:r>
              <a:rPr lang="zh-CN" altLang="en-US" dirty="0">
                <a:solidFill>
                  <a:srgbClr val="FF0000"/>
                </a:solidFill>
                <a:latin typeface="微软雅黑" panose="020B0503020204020204" pitchFamily="34" charset="-122"/>
                <a:ea typeface="微软雅黑" panose="020B0503020204020204" pitchFamily="34" charset="-122"/>
              </a:rPr>
              <a:t>相似度</a:t>
            </a:r>
            <a:r>
              <a:rPr lang="zh-CN" altLang="en-US" dirty="0">
                <a:latin typeface="微软雅黑" panose="020B0503020204020204" pitchFamily="34" charset="-122"/>
                <a:ea typeface="微软雅黑" panose="020B0503020204020204" pitchFamily="34" charset="-122"/>
              </a:rPr>
              <a:t>高的用户集合。</a:t>
            </a:r>
            <a:endParaRPr lang="en-US" altLang="zh-CN"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dirty="0">
                <a:latin typeface="微软雅黑" panose="020B0503020204020204" pitchFamily="34" charset="-122"/>
                <a:ea typeface="微软雅黑" panose="020B0503020204020204" pitchFamily="34" charset="-122"/>
              </a:rPr>
              <a:t>找到这个集合中的用户喜欢的，且目标用户没有听说过的物品推荐给目标用户。</a:t>
            </a:r>
          </a:p>
          <a:p>
            <a:pPr marL="457200" lvl="1" indent="0">
              <a:lnSpc>
                <a:spcPct val="100000"/>
              </a:lnSpc>
              <a:buNone/>
            </a:pP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60400" y="1600527"/>
            <a:ext cx="206756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基本思想</a:t>
            </a:r>
          </a:p>
        </p:txBody>
      </p:sp>
    </p:spTree>
    <p:extLst>
      <p:ext uri="{BB962C8B-B14F-4D97-AF65-F5344CB8AC3E}">
        <p14:creationId xmlns:p14="http://schemas.microsoft.com/office/powerpoint/2010/main" val="40482109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a:xfrm>
            <a:off x="1844040" y="807085"/>
            <a:ext cx="9509760" cy="1325563"/>
          </a:xfrm>
        </p:spPr>
        <p:txBody>
          <a:bodyPr/>
          <a:lstStyle/>
          <a:p>
            <a:r>
              <a:rPr lang="zh-CN" altLang="en-US" dirty="0">
                <a:latin typeface="微软雅黑" panose="020B0503020204020204" pitchFamily="34" charset="-122"/>
                <a:ea typeface="微软雅黑" panose="020B0503020204020204" pitchFamily="34" charset="-122"/>
              </a:rPr>
              <a:t>目录</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a:xfrm>
            <a:off x="1844040" y="2002790"/>
            <a:ext cx="9509760" cy="4351338"/>
          </a:xfrm>
        </p:spPr>
        <p:txBody>
          <a:bodyPr>
            <a:normAutofit/>
          </a:bodyPr>
          <a:lstStyle/>
          <a:p>
            <a:pPr>
              <a:lnSpc>
                <a:spcPct val="150000"/>
              </a:lnSpc>
            </a:pPr>
            <a:r>
              <a:rPr lang="zh-CN" altLang="en-US" dirty="0">
                <a:latin typeface="微软雅黑" panose="020B0503020204020204" pitchFamily="34" charset="-122"/>
                <a:ea typeface="微软雅黑" panose="020B0503020204020204" pitchFamily="34" charset="-122"/>
              </a:rPr>
              <a:t>基本思想</a:t>
            </a:r>
            <a:endParaRPr lang="en-US" altLang="zh-CN" dirty="0">
              <a:latin typeface="微软雅黑" panose="020B0503020204020204" pitchFamily="34" charset="-122"/>
              <a:ea typeface="微软雅黑" panose="020B0503020204020204" pitchFamily="34" charset="-122"/>
            </a:endParaRPr>
          </a:p>
          <a:p>
            <a:pPr marL="0" indent="0">
              <a:lnSpc>
                <a:spcPct val="150000"/>
              </a:lnSpc>
              <a:buNone/>
            </a:pP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算法改进</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优缺点</a:t>
            </a:r>
            <a:endParaRPr lang="en-US" altLang="zh-CN" dirty="0">
              <a:latin typeface="微软雅黑" panose="020B0503020204020204" pitchFamily="34" charset="-122"/>
              <a:ea typeface="微软雅黑" panose="020B0503020204020204" pitchFamily="34" charset="-122"/>
            </a:endParaRPr>
          </a:p>
        </p:txBody>
      </p:sp>
      <p:sp>
        <p:nvSpPr>
          <p:cNvPr id="5" name="内容占位符 2">
            <a:extLst>
              <a:ext uri="{FF2B5EF4-FFF2-40B4-BE49-F238E27FC236}">
                <a16:creationId xmlns:a16="http://schemas.microsoft.com/office/drawing/2014/main" id="{18A56110-D54B-4392-8A7B-6C5D26D02A5A}"/>
              </a:ext>
            </a:extLst>
          </p:cNvPr>
          <p:cNvSpPr txBox="1">
            <a:spLocks/>
          </p:cNvSpPr>
          <p:nvPr/>
        </p:nvSpPr>
        <p:spPr>
          <a:xfrm>
            <a:off x="1770467" y="2801576"/>
            <a:ext cx="2344332" cy="782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典型算法</a:t>
            </a:r>
          </a:p>
          <a:p>
            <a:pPr>
              <a:lnSpc>
                <a:spcPct val="150000"/>
              </a:lnSpc>
              <a:buFont typeface="Wingdings" panose="05000000000000000000" pitchFamily="2" charset="2"/>
              <a:buChar char="Ø"/>
            </a:pP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91912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123747"/>
            <a:ext cx="10515600" cy="4153291"/>
          </a:xfrm>
        </p:spPr>
        <p:txBody>
          <a:bodyPr>
            <a:normAutofit/>
          </a:bodyPr>
          <a:lstStyle/>
          <a:p>
            <a:pPr marL="0" indent="0">
              <a:lnSpc>
                <a:spcPct val="150000"/>
              </a:lnSpc>
              <a:buNone/>
            </a:pPr>
            <a:r>
              <a:rPr lang="en-US" altLang="zh-CN" sz="2600" dirty="0">
                <a:latin typeface="微软雅黑" panose="020B0503020204020204" pitchFamily="34" charset="-122"/>
                <a:ea typeface="微软雅黑" panose="020B0503020204020204" pitchFamily="34" charset="-122"/>
              </a:rPr>
              <a:t>K-Nearest Neighbors algorithm</a:t>
            </a:r>
            <a:r>
              <a:rPr lang="zh-CN" altLang="en-US" sz="2600" dirty="0">
                <a:latin typeface="微软雅黑" panose="020B0503020204020204" pitchFamily="34" charset="-122"/>
                <a:ea typeface="微软雅黑" panose="020B0503020204020204" pitchFamily="34" charset="-122"/>
              </a:rPr>
              <a:t>（</a:t>
            </a:r>
            <a:r>
              <a:rPr lang="en-US" altLang="zh-CN" sz="2600" dirty="0">
                <a:latin typeface="微软雅黑" panose="020B0503020204020204" pitchFamily="34" charset="-122"/>
                <a:ea typeface="微软雅黑" panose="020B0503020204020204" pitchFamily="34" charset="-122"/>
              </a:rPr>
              <a:t>k-</a:t>
            </a:r>
            <a:r>
              <a:rPr lang="zh-CN" altLang="en-US" sz="2600" dirty="0">
                <a:latin typeface="微软雅黑" panose="020B0503020204020204" pitchFamily="34" charset="-122"/>
                <a:ea typeface="微软雅黑" panose="020B0503020204020204" pitchFamily="34" charset="-122"/>
              </a:rPr>
              <a:t>最近邻算法）</a:t>
            </a:r>
            <a:endParaRPr lang="en-US" altLang="zh-CN" sz="26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算法思想：</a:t>
            </a:r>
            <a:endParaRPr lang="en-US" altLang="zh-CN" dirty="0">
              <a:latin typeface="微软雅黑" panose="020B0503020204020204" pitchFamily="34" charset="-122"/>
              <a:ea typeface="微软雅黑" panose="020B0503020204020204" pitchFamily="34" charset="-122"/>
            </a:endParaRPr>
          </a:p>
          <a:p>
            <a:pPr marL="1371600" lvl="2" indent="-457200">
              <a:buFont typeface="+mj-lt"/>
              <a:buAutoNum type="arabicPeriod"/>
            </a:pPr>
            <a:r>
              <a:rPr lang="zh-CN" altLang="en-US" dirty="0">
                <a:latin typeface="微软雅黑" panose="020B0503020204020204" pitchFamily="34" charset="-122"/>
                <a:ea typeface="微软雅黑" panose="020B0503020204020204" pitchFamily="34" charset="-122"/>
              </a:rPr>
              <a:t>输入一个评分数据集和待推荐用户</a:t>
            </a:r>
            <a:r>
              <a:rPr lang="en-US" altLang="zh-CN" dirty="0">
                <a:latin typeface="微软雅黑" panose="020B0503020204020204" pitchFamily="34" charset="-122"/>
                <a:ea typeface="微软雅黑" panose="020B0503020204020204" pitchFamily="34" charset="-122"/>
              </a:rPr>
              <a:t>ID</a:t>
            </a:r>
            <a:r>
              <a:rPr lang="zh-CN" altLang="en-US" dirty="0">
                <a:latin typeface="微软雅黑" panose="020B0503020204020204" pitchFamily="34" charset="-122"/>
                <a:ea typeface="微软雅黑" panose="020B0503020204020204" pitchFamily="34" charset="-122"/>
              </a:rPr>
              <a:t>，找出有相同偏好的用户（近邻）。</a:t>
            </a:r>
            <a:endParaRPr lang="en-US" altLang="zh-CN" dirty="0">
              <a:latin typeface="微软雅黑" panose="020B0503020204020204" pitchFamily="34" charset="-122"/>
              <a:ea typeface="微软雅黑" panose="020B0503020204020204" pitchFamily="34" charset="-122"/>
            </a:endParaRPr>
          </a:p>
          <a:p>
            <a:pPr marL="1371600" lvl="2" indent="-457200">
              <a:buFont typeface="+mj-lt"/>
              <a:buAutoNum type="arabicPeriod"/>
            </a:pPr>
            <a:r>
              <a:rPr lang="zh-CN" altLang="en-US" dirty="0">
                <a:latin typeface="微软雅黑" panose="020B0503020204020204" pitchFamily="34" charset="-122"/>
                <a:ea typeface="微软雅黑" panose="020B0503020204020204" pitchFamily="34" charset="-122"/>
              </a:rPr>
              <a:t>对该用户没见过的每个产品</a:t>
            </a:r>
            <a:r>
              <a:rPr lang="en-US" altLang="zh-CN" dirty="0">
                <a:latin typeface="微软雅黑" panose="020B0503020204020204" pitchFamily="34" charset="-122"/>
                <a:ea typeface="微软雅黑" panose="020B0503020204020204" pitchFamily="34" charset="-122"/>
              </a:rPr>
              <a:t>p</a:t>
            </a:r>
            <a:r>
              <a:rPr lang="zh-CN" altLang="en-US" dirty="0">
                <a:latin typeface="微软雅黑" panose="020B0503020204020204" pitchFamily="34" charset="-122"/>
                <a:ea typeface="微软雅黑" panose="020B0503020204020204" pitchFamily="34" charset="-122"/>
              </a:rPr>
              <a:t>，利用近邻对</a:t>
            </a:r>
            <a:r>
              <a:rPr lang="en-US" altLang="zh-CN" dirty="0">
                <a:latin typeface="微软雅黑" panose="020B0503020204020204" pitchFamily="34" charset="-122"/>
                <a:ea typeface="微软雅黑" panose="020B0503020204020204" pitchFamily="34" charset="-122"/>
              </a:rPr>
              <a:t>p</a:t>
            </a:r>
            <a:r>
              <a:rPr lang="zh-CN" altLang="en-US" dirty="0">
                <a:latin typeface="微软雅黑" panose="020B0503020204020204" pitchFamily="34" charset="-122"/>
                <a:ea typeface="微软雅黑" panose="020B0503020204020204" pitchFamily="34" charset="-122"/>
              </a:rPr>
              <a:t>的评分计算该用户对</a:t>
            </a:r>
            <a:r>
              <a:rPr lang="en-US" altLang="zh-CN" dirty="0">
                <a:latin typeface="微软雅黑" panose="020B0503020204020204" pitchFamily="34" charset="-122"/>
                <a:ea typeface="微软雅黑" panose="020B0503020204020204" pitchFamily="34" charset="-122"/>
              </a:rPr>
              <a:t>p</a:t>
            </a:r>
            <a:r>
              <a:rPr lang="zh-CN" altLang="en-US" dirty="0">
                <a:latin typeface="微软雅黑" panose="020B0503020204020204" pitchFamily="34" charset="-122"/>
                <a:ea typeface="微软雅黑" panose="020B0503020204020204" pitchFamily="34" charset="-122"/>
              </a:rPr>
              <a:t>的预测值。</a:t>
            </a:r>
            <a:endParaRPr lang="en-US" altLang="zh-CN" dirty="0">
              <a:latin typeface="微软雅黑" panose="020B0503020204020204" pitchFamily="34" charset="-122"/>
              <a:ea typeface="微软雅黑" panose="020B0503020204020204" pitchFamily="34" charset="-122"/>
            </a:endParaRPr>
          </a:p>
          <a:p>
            <a:pPr marL="914400" lvl="2" indent="0">
              <a:buNone/>
            </a:pP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基本步骤</a:t>
            </a:r>
          </a:p>
          <a:p>
            <a:pPr marL="1371600" lvl="2" indent="-457200">
              <a:buFont typeface="+mj-lt"/>
              <a:buAutoNum type="arabicPeriod"/>
            </a:pPr>
            <a:r>
              <a:rPr lang="zh-CN" altLang="en-US" dirty="0">
                <a:latin typeface="微软雅黑" panose="020B0503020204020204" pitchFamily="34" charset="-122"/>
                <a:ea typeface="微软雅黑" panose="020B0503020204020204" pitchFamily="34" charset="-122"/>
              </a:rPr>
              <a:t>建立用户模型</a:t>
            </a:r>
          </a:p>
          <a:p>
            <a:pPr marL="1371600" lvl="2" indent="-457200">
              <a:buFont typeface="+mj-lt"/>
              <a:buAutoNum type="arabicPeriod"/>
            </a:pPr>
            <a:r>
              <a:rPr lang="zh-CN" altLang="en-US" dirty="0">
                <a:latin typeface="微软雅黑" panose="020B0503020204020204" pitchFamily="34" charset="-122"/>
                <a:ea typeface="微软雅黑" panose="020B0503020204020204" pitchFamily="34" charset="-122"/>
              </a:rPr>
              <a:t>寻找最近邻居</a:t>
            </a:r>
          </a:p>
          <a:p>
            <a:pPr marL="1371600" lvl="2" indent="-457200">
              <a:buFont typeface="+mj-lt"/>
              <a:buAutoNum type="arabicPeriod"/>
            </a:pPr>
            <a:r>
              <a:rPr lang="zh-CN" altLang="en-US" dirty="0">
                <a:latin typeface="微软雅黑" panose="020B0503020204020204" pitchFamily="34" charset="-122"/>
                <a:ea typeface="微软雅黑" panose="020B0503020204020204" pitchFamily="34" charset="-122"/>
              </a:rPr>
              <a:t>产生推荐物品</a:t>
            </a:r>
          </a:p>
          <a:p>
            <a:pPr marL="457200" lvl="1" indent="0">
              <a:buNone/>
            </a:pPr>
            <a:endParaRPr lang="zh-CN" altLang="en-US"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206756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a:t>
            </a:r>
          </a:p>
        </p:txBody>
      </p:sp>
    </p:spTree>
    <p:extLst>
      <p:ext uri="{BB962C8B-B14F-4D97-AF65-F5344CB8AC3E}">
        <p14:creationId xmlns:p14="http://schemas.microsoft.com/office/powerpoint/2010/main" val="4072951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361140"/>
            <a:ext cx="10515600" cy="4352926"/>
          </a:xfrm>
        </p:spPr>
        <p:txBody>
          <a:bodyPr>
            <a:normAutofit/>
          </a:bodyPr>
          <a:lstStyle/>
          <a:p>
            <a:pPr lvl="1"/>
            <a:r>
              <a:rPr lang="zh-CN" altLang="en-US" dirty="0">
                <a:latin typeface="微软雅黑" panose="020B0503020204020204" pitchFamily="34" charset="-122"/>
                <a:ea typeface="微软雅黑" panose="020B0503020204020204" pitchFamily="34" charset="-122"/>
              </a:rPr>
              <a:t>基本步骤</a:t>
            </a:r>
            <a:endParaRPr lang="en-US" altLang="zh-CN" dirty="0">
              <a:latin typeface="微软雅黑" panose="020B0503020204020204" pitchFamily="34" charset="-122"/>
              <a:ea typeface="微软雅黑" panose="020B0503020204020204" pitchFamily="34" charset="-122"/>
            </a:endParaRPr>
          </a:p>
          <a:p>
            <a:pPr marL="914400" lvl="2" indent="0">
              <a:buNone/>
            </a:pPr>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建立用户模型</a:t>
            </a:r>
            <a:endParaRPr lang="en-US" altLang="zh-CN" dirty="0">
              <a:latin typeface="微软雅黑" panose="020B0503020204020204" pitchFamily="34" charset="-122"/>
              <a:ea typeface="微软雅黑" panose="020B0503020204020204" pitchFamily="34" charset="-122"/>
            </a:endParaRPr>
          </a:p>
          <a:p>
            <a:pPr marL="1371600" lvl="3" indent="0">
              <a:buNone/>
            </a:pPr>
            <a:r>
              <a:rPr lang="zh-CN" altLang="en-US" dirty="0">
                <a:latin typeface="微软雅黑" panose="020B0503020204020204" pitchFamily="34" charset="-122"/>
                <a:ea typeface="微软雅黑" panose="020B0503020204020204" pitchFamily="34" charset="-122"/>
              </a:rPr>
              <a:t>协同过滤算法的输入数据通常表示为一个</a:t>
            </a:r>
            <a:r>
              <a:rPr lang="en-US" altLang="zh-CN" i="1" dirty="0">
                <a:latin typeface="微软雅黑" panose="020B0503020204020204" pitchFamily="34" charset="-122"/>
                <a:ea typeface="微软雅黑" panose="020B0503020204020204" pitchFamily="34" charset="-122"/>
              </a:rPr>
              <a:t>m*n </a:t>
            </a:r>
            <a:r>
              <a:rPr lang="zh-CN" altLang="en-US" dirty="0">
                <a:latin typeface="微软雅黑" panose="020B0503020204020204" pitchFamily="34" charset="-122"/>
                <a:ea typeface="微软雅黑" panose="020B0503020204020204" pitchFamily="34" charset="-122"/>
              </a:rPr>
              <a:t>的用户评价矩阵</a:t>
            </a:r>
            <a:r>
              <a:rPr lang="en-US" altLang="zh-CN" i="1" dirty="0">
                <a:latin typeface="微软雅黑" panose="020B0503020204020204" pitchFamily="34" charset="-122"/>
                <a:ea typeface="微软雅黑" panose="020B0503020204020204" pitchFamily="34" charset="-122"/>
              </a:rPr>
              <a:t>R</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a:t>
            </a:r>
            <a:r>
              <a:rPr lang="en-US" altLang="zh-CN" i="1"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为用户数），其中</a:t>
            </a:r>
            <a:r>
              <a:rPr lang="en-US" altLang="zh-CN" i="1" dirty="0">
                <a:latin typeface="微软雅黑" panose="020B0503020204020204" pitchFamily="34" charset="-122"/>
                <a:ea typeface="微软雅黑" panose="020B0503020204020204" pitchFamily="34" charset="-122"/>
              </a:rPr>
              <a:t>r</a:t>
            </a:r>
            <a:r>
              <a:rPr lang="en-US" altLang="zh-CN" i="1" baseline="-25000" dirty="0">
                <a:latin typeface="微软雅黑" panose="020B0503020204020204" pitchFamily="34" charset="-122"/>
                <a:ea typeface="微软雅黑" panose="020B0503020204020204" pitchFamily="34" charset="-122"/>
              </a:rPr>
              <a:t>ij </a:t>
            </a:r>
            <a:r>
              <a:rPr lang="zh-CN" altLang="en-US" dirty="0">
                <a:latin typeface="微软雅黑" panose="020B0503020204020204" pitchFamily="34" charset="-122"/>
                <a:ea typeface="微软雅黑" panose="020B0503020204020204" pitchFamily="34" charset="-122"/>
              </a:rPr>
              <a:t>表示第 </a:t>
            </a:r>
            <a:r>
              <a:rPr lang="en-US" altLang="zh-CN" i="1" dirty="0">
                <a:latin typeface="微软雅黑" panose="020B0503020204020204" pitchFamily="34" charset="-122"/>
                <a:ea typeface="微软雅黑" panose="020B0503020204020204" pitchFamily="34" charset="-122"/>
              </a:rPr>
              <a:t>i </a:t>
            </a:r>
            <a:r>
              <a:rPr lang="zh-CN" altLang="en-US" dirty="0">
                <a:latin typeface="微软雅黑" panose="020B0503020204020204" pitchFamily="34" charset="-122"/>
                <a:ea typeface="微软雅黑" panose="020B0503020204020204" pitchFamily="34" charset="-122"/>
              </a:rPr>
              <a:t>个用户对第 </a:t>
            </a:r>
            <a:r>
              <a:rPr lang="en-US" altLang="zh-CN" i="1" dirty="0">
                <a:latin typeface="微软雅黑" panose="020B0503020204020204" pitchFamily="34" charset="-122"/>
                <a:ea typeface="微软雅黑" panose="020B0503020204020204" pitchFamily="34" charset="-122"/>
              </a:rPr>
              <a:t>j </a:t>
            </a:r>
            <a:r>
              <a:rPr lang="zh-CN" altLang="en-US" dirty="0">
                <a:latin typeface="微软雅黑" panose="020B0503020204020204" pitchFamily="34" charset="-122"/>
                <a:ea typeface="微软雅黑" panose="020B0503020204020204" pitchFamily="34" charset="-122"/>
              </a:rPr>
              <a:t>个物品的评分值。</a:t>
            </a:r>
            <a:endParaRPr lang="en-US" altLang="zh-CN" dirty="0">
              <a:latin typeface="微软雅黑" panose="020B0503020204020204" pitchFamily="34" charset="-122"/>
              <a:ea typeface="微软雅黑" panose="020B0503020204020204" pitchFamily="34" charset="-122"/>
            </a:endParaRPr>
          </a:p>
          <a:p>
            <a:pPr marL="1371600" lvl="3" indent="0">
              <a:buNone/>
            </a:pPr>
            <a:endParaRPr lang="en-US" altLang="zh-CN" dirty="0">
              <a:latin typeface="微软雅黑" panose="020B0503020204020204" pitchFamily="34" charset="-122"/>
              <a:ea typeface="微软雅黑" panose="020B0503020204020204" pitchFamily="34" charset="-122"/>
            </a:endParaRPr>
          </a:p>
          <a:p>
            <a:pPr marL="1371600" lvl="3" indent="0">
              <a:buNone/>
            </a:pPr>
            <a:r>
              <a:rPr lang="zh-CN" altLang="en-US" dirty="0">
                <a:latin typeface="微软雅黑" panose="020B0503020204020204" pitchFamily="34" charset="-122"/>
                <a:ea typeface="微软雅黑" panose="020B0503020204020204" pitchFamily="34" charset="-122"/>
              </a:rPr>
              <a:t>示例：</a:t>
            </a: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399" y="1600527"/>
            <a:ext cx="3873099"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  </a:t>
            </a:r>
            <a:r>
              <a:rPr lang="en-US" altLang="zh-CN" sz="2800" dirty="0">
                <a:latin typeface="微软雅黑" panose="020B0503020204020204" pitchFamily="34" charset="-122"/>
                <a:ea typeface="微软雅黑" panose="020B0503020204020204" pitchFamily="34" charset="-122"/>
              </a:rPr>
              <a:t>KNN</a:t>
            </a:r>
            <a:endParaRPr lang="zh-CN" altLang="en-US" sz="28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a:srcRect l="10048" t="5398" r="27238" b="5833"/>
          <a:stretch/>
        </p:blipFill>
        <p:spPr>
          <a:xfrm>
            <a:off x="4233838" y="4122020"/>
            <a:ext cx="2731848" cy="1854200"/>
          </a:xfrm>
          <a:prstGeom prst="rect">
            <a:avLst/>
          </a:prstGeom>
        </p:spPr>
      </p:pic>
    </p:spTree>
    <p:extLst>
      <p:ext uri="{BB962C8B-B14F-4D97-AF65-F5344CB8AC3E}">
        <p14:creationId xmlns:p14="http://schemas.microsoft.com/office/powerpoint/2010/main" val="3863626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r>
              <a:rPr lang="zh-CN" altLang="en-US" sz="3200" b="1" dirty="0">
                <a:effectLst>
                  <a:outerShdw blurRad="38100" dist="38100" dir="2700000" algn="tl">
                    <a:srgbClr val="000000">
                      <a:alpha val="43137"/>
                    </a:srgbClr>
                  </a:outerShdw>
                </a:effectLst>
              </a:rPr>
              <a:t>引言</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 </a:t>
            </a:r>
            <a:br>
              <a:rPr lang="zh-CN" altLang="en-US" dirty="0"/>
            </a:br>
            <a:br>
              <a:rPr lang="zh-CN" altLang="en-US" dirty="0"/>
            </a:br>
            <a:r>
              <a:rPr lang="zh-CN" altLang="en-US" dirty="0"/>
              <a:t> </a:t>
            </a:r>
            <a:br>
              <a:rPr lang="zh-CN" altLang="en-US" dirty="0"/>
            </a:br>
            <a:endParaRPr lang="en-US" altLang="zh-CN" dirty="0"/>
          </a:p>
          <a:p>
            <a:pPr indent="612000" algn="l"/>
            <a:endParaRPr lang="en-US" altLang="zh-CN" dirty="0">
              <a:latin typeface="Cambria Math" panose="02040503050406030204" pitchFamily="18" charset="0"/>
            </a:endParaRPr>
          </a:p>
          <a:p>
            <a:pPr indent="612000" algn="l"/>
            <a:endParaRPr lang="en-US" altLang="zh-CN" dirty="0">
              <a:latin typeface="Cambria Math" panose="02040503050406030204" pitchFamily="18" charset="0"/>
            </a:endParaRPr>
          </a:p>
          <a:p>
            <a:pPr indent="612000" algn="l"/>
            <a:endParaRPr lang="en-US" altLang="zh-CN" dirty="0">
              <a:latin typeface="Cambria Math" panose="02040503050406030204" pitchFamily="18" charset="0"/>
            </a:endParaRPr>
          </a:p>
          <a:p>
            <a:pPr indent="612000"/>
            <a:endParaRPr lang="en-US" altLang="zh-CN" sz="2000" b="1" dirty="0"/>
          </a:p>
          <a:p>
            <a:pPr indent="612000"/>
            <a:r>
              <a:rPr lang="zh-CN" altLang="en-US" sz="2000" b="1" dirty="0"/>
              <a:t>推荐系统的基本任务是联系用户和物品，解决信息过载的问题 </a:t>
            </a:r>
            <a:br>
              <a:rPr lang="zh-CN" altLang="en-US" dirty="0"/>
            </a:br>
            <a:endParaRPr lang="zh-CN" altLang="en-US" dirty="0">
              <a:latin typeface="Cambria Math" panose="02040503050406030204" pitchFamily="18" charset="0"/>
            </a:endParaRPr>
          </a:p>
        </p:txBody>
      </p:sp>
      <p:pic>
        <p:nvPicPr>
          <p:cNvPr id="5" name="图片 4"/>
          <p:cNvPicPr>
            <a:picLocks noChangeAspect="1"/>
          </p:cNvPicPr>
          <p:nvPr/>
        </p:nvPicPr>
        <p:blipFill>
          <a:blip r:embed="rId2"/>
          <a:stretch>
            <a:fillRect/>
          </a:stretch>
        </p:blipFill>
        <p:spPr>
          <a:xfrm>
            <a:off x="2671257" y="2400624"/>
            <a:ext cx="7402626" cy="2834009"/>
          </a:xfrm>
          <a:prstGeom prst="rect">
            <a:avLst/>
          </a:prstGeom>
        </p:spPr>
      </p:pic>
    </p:spTree>
    <p:extLst>
      <p:ext uri="{BB962C8B-B14F-4D97-AF65-F5344CB8AC3E}">
        <p14:creationId xmlns:p14="http://schemas.microsoft.com/office/powerpoint/2010/main" val="867994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260600"/>
            <a:ext cx="10515600" cy="4290280"/>
          </a:xfrm>
        </p:spPr>
        <p:txBody>
          <a:bodyPr>
            <a:normAutofit/>
          </a:bodyPr>
          <a:lstStyle/>
          <a:p>
            <a:pPr lvl="1"/>
            <a:r>
              <a:rPr lang="zh-CN" altLang="en-US" dirty="0">
                <a:latin typeface="微软雅黑" panose="020B0503020204020204" pitchFamily="34" charset="-122"/>
                <a:ea typeface="微软雅黑" panose="020B0503020204020204" pitchFamily="34" charset="-122"/>
              </a:rPr>
              <a:t>基本步骤</a:t>
            </a:r>
            <a:endParaRPr lang="en-US" altLang="zh-CN" dirty="0">
              <a:latin typeface="微软雅黑" panose="020B0503020204020204" pitchFamily="34" charset="-122"/>
              <a:ea typeface="微软雅黑" panose="020B0503020204020204" pitchFamily="34" charset="-122"/>
            </a:endParaRPr>
          </a:p>
          <a:p>
            <a:pPr marL="914400" lvl="2" indent="0">
              <a:buNone/>
            </a:pPr>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寻找最近邻居</a:t>
            </a:r>
            <a:endParaRPr lang="en-US" altLang="zh-CN" dirty="0">
              <a:latin typeface="微软雅黑" panose="020B0503020204020204" pitchFamily="34" charset="-122"/>
              <a:ea typeface="微软雅黑" panose="020B0503020204020204" pitchFamily="34" charset="-122"/>
            </a:endParaRPr>
          </a:p>
          <a:p>
            <a:pPr marL="1371600" lvl="3" indent="0">
              <a:buNone/>
            </a:pPr>
            <a:r>
              <a:rPr lang="zh-CN" altLang="en-US" dirty="0">
                <a:latin typeface="微软雅黑" panose="020B0503020204020204" pitchFamily="34" charset="-122"/>
                <a:ea typeface="微软雅黑" panose="020B0503020204020204" pitchFamily="34" charset="-122"/>
              </a:rPr>
              <a:t>目标用户</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产生一个以相似度</a:t>
            </a:r>
            <a:r>
              <a:rPr lang="en-US" altLang="zh-CN" dirty="0">
                <a:latin typeface="微软雅黑" panose="020B0503020204020204" pitchFamily="34" charset="-122"/>
                <a:ea typeface="微软雅黑" panose="020B0503020204020204" pitchFamily="34" charset="-122"/>
              </a:rPr>
              <a:t>sim(a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递减排列的“ 邻居” 集合。该过程分两步完成：</a:t>
            </a:r>
            <a:endParaRPr lang="en-US" altLang="zh-CN" dirty="0">
              <a:latin typeface="微软雅黑" panose="020B0503020204020204" pitchFamily="34" charset="-122"/>
              <a:ea typeface="微软雅黑" panose="020B0503020204020204" pitchFamily="34" charset="-122"/>
            </a:endParaRPr>
          </a:p>
          <a:p>
            <a:pPr marL="1714500" lvl="3" indent="-342900">
              <a:buFont typeface="+mj-ea"/>
              <a:buAutoNum type="circleNumDbPlain"/>
            </a:pPr>
            <a:r>
              <a:rPr lang="zh-CN" altLang="en-US" dirty="0">
                <a:latin typeface="微软雅黑" panose="020B0503020204020204" pitchFamily="34" charset="-122"/>
                <a:ea typeface="微软雅黑" panose="020B0503020204020204" pitchFamily="34" charset="-122"/>
              </a:rPr>
              <a:t>首先计算用户之间的相似度，可采用</a:t>
            </a:r>
            <a:r>
              <a:rPr lang="en-US" altLang="zh-CN" dirty="0">
                <a:latin typeface="微软雅黑" panose="020B0503020204020204" pitchFamily="34" charset="-122"/>
                <a:ea typeface="微软雅黑" panose="020B0503020204020204" pitchFamily="34" charset="-122"/>
              </a:rPr>
              <a:t>Pearson</a:t>
            </a:r>
            <a:r>
              <a:rPr lang="zh-CN" altLang="en-US" dirty="0">
                <a:latin typeface="微软雅黑" panose="020B0503020204020204" pitchFamily="34" charset="-122"/>
                <a:ea typeface="微软雅黑" panose="020B0503020204020204" pitchFamily="34" charset="-122"/>
              </a:rPr>
              <a:t>相关系数、余弦相似度等度量方法；</a:t>
            </a:r>
            <a:endParaRPr lang="en-US" altLang="zh-CN" dirty="0">
              <a:latin typeface="微软雅黑" panose="020B0503020204020204" pitchFamily="34" charset="-122"/>
              <a:ea typeface="微软雅黑" panose="020B0503020204020204" pitchFamily="34" charset="-122"/>
            </a:endParaRPr>
          </a:p>
          <a:p>
            <a:pPr marL="1714500" lvl="3" indent="-342900">
              <a:buFont typeface="+mj-ea"/>
              <a:buAutoNum type="circleNumDbPlain"/>
            </a:pPr>
            <a:r>
              <a:rPr lang="zh-CN" altLang="en-US" dirty="0">
                <a:latin typeface="微软雅黑" panose="020B0503020204020204" pitchFamily="34" charset="-122"/>
                <a:ea typeface="微软雅黑" panose="020B0503020204020204" pitchFamily="34" charset="-122"/>
              </a:rPr>
              <a:t>近邻选择：</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选择相似度大于设定阈值的用户；</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选择相似度最大的前</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个用户；</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选择相似度大于预定阈值的 </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个用户。</a:t>
            </a:r>
            <a:endParaRPr lang="en-US" altLang="zh-CN" dirty="0">
              <a:latin typeface="微软雅黑" panose="020B0503020204020204" pitchFamily="34" charset="-122"/>
              <a:ea typeface="微软雅黑" panose="020B0503020204020204" pitchFamily="34" charset="-122"/>
            </a:endParaRPr>
          </a:p>
          <a:p>
            <a:pPr marL="1371600" lvl="3" indent="0">
              <a:buNone/>
            </a:pPr>
            <a:endParaRPr lang="en-US" altLang="zh-CN" dirty="0">
              <a:latin typeface="微软雅黑" panose="020B0503020204020204" pitchFamily="34" charset="-122"/>
              <a:ea typeface="微软雅黑" panose="020B0503020204020204" pitchFamily="34" charset="-122"/>
            </a:endParaRPr>
          </a:p>
          <a:p>
            <a:pPr marL="1371600" lvl="3" indent="0">
              <a:buNone/>
            </a:pPr>
            <a:r>
              <a:rPr lang="en-US" altLang="zh-CN" dirty="0">
                <a:latin typeface="微软雅黑" panose="020B0503020204020204" pitchFamily="34" charset="-122"/>
                <a:ea typeface="微软雅黑" panose="020B0503020204020204" pitchFamily="34" charset="-122"/>
              </a:rPr>
              <a:t>Pearson</a:t>
            </a:r>
            <a:r>
              <a:rPr lang="zh-CN" altLang="en-US" dirty="0">
                <a:latin typeface="微软雅黑" panose="020B0503020204020204" pitchFamily="34" charset="-122"/>
                <a:ea typeface="微软雅黑" panose="020B0503020204020204" pitchFamily="34" charset="-122"/>
              </a:rPr>
              <a:t>相关系数相似度计算公式</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a:p>
            <a:pPr marL="1371600" lvl="3" indent="0">
              <a:buNone/>
            </a:pP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9821512" cy="954107"/>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  </a:t>
            </a:r>
            <a:r>
              <a:rPr lang="en-US" altLang="zh-CN" sz="2800" dirty="0">
                <a:latin typeface="微软雅黑" panose="020B0503020204020204" pitchFamily="34" charset="-122"/>
                <a:ea typeface="微软雅黑" panose="020B0503020204020204" pitchFamily="34" charset="-122"/>
              </a:rPr>
              <a:t>KNN</a:t>
            </a:r>
          </a:p>
          <a:p>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2670" y="5026941"/>
            <a:ext cx="5881259" cy="1161147"/>
          </a:xfrm>
          <a:prstGeom prst="rect">
            <a:avLst/>
          </a:prstGeom>
        </p:spPr>
      </p:pic>
    </p:spTree>
    <p:extLst>
      <p:ext uri="{BB962C8B-B14F-4D97-AF65-F5344CB8AC3E}">
        <p14:creationId xmlns:p14="http://schemas.microsoft.com/office/powerpoint/2010/main" val="2780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361141"/>
            <a:ext cx="9797716" cy="4352925"/>
          </a:xfrm>
        </p:spPr>
        <p:txBody>
          <a:bodyPr>
            <a:normAutofit/>
          </a:bodyPr>
          <a:lstStyle/>
          <a:p>
            <a:pPr lvl="1"/>
            <a:r>
              <a:rPr lang="zh-CN" altLang="en-US" dirty="0">
                <a:latin typeface="微软雅黑" panose="020B0503020204020204" pitchFamily="34" charset="-122"/>
                <a:ea typeface="微软雅黑" panose="020B0503020204020204" pitchFamily="34" charset="-122"/>
              </a:rPr>
              <a:t>基本步骤</a:t>
            </a:r>
            <a:endParaRPr lang="en-US" altLang="zh-CN" dirty="0">
              <a:latin typeface="微软雅黑" panose="020B0503020204020204" pitchFamily="34" charset="-122"/>
              <a:ea typeface="微软雅黑" panose="020B0503020204020204" pitchFamily="34" charset="-122"/>
            </a:endParaRPr>
          </a:p>
          <a:p>
            <a:pPr marL="914400" lvl="2" indent="0">
              <a:buNone/>
            </a:pPr>
            <a:r>
              <a:rPr lang="en-US" altLang="zh-CN" dirty="0">
                <a:latin typeface="微软雅黑" panose="020B0503020204020204" pitchFamily="34" charset="-122"/>
                <a:ea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rPr>
              <a:t>产生推荐物品</a:t>
            </a:r>
            <a:endParaRPr lang="en-US" altLang="zh-CN" dirty="0">
              <a:latin typeface="微软雅黑" panose="020B0503020204020204" pitchFamily="34" charset="-122"/>
              <a:ea typeface="微软雅黑" panose="020B0503020204020204" pitchFamily="34" charset="-122"/>
            </a:endParaRPr>
          </a:p>
          <a:p>
            <a:pPr marL="1371600" lvl="3" indent="0">
              <a:buNone/>
            </a:pPr>
            <a:r>
              <a:rPr lang="zh-CN" altLang="en-US" dirty="0">
                <a:latin typeface="微软雅黑" panose="020B0503020204020204" pitchFamily="34" charset="-122"/>
                <a:ea typeface="微软雅黑" panose="020B0503020204020204" pitchFamily="34" charset="-122"/>
              </a:rPr>
              <a:t>预测出目标用户对未评价物品的评分，然后选择预测评分最高的</a:t>
            </a:r>
            <a:r>
              <a:rPr lang="en-US" altLang="zh-CN" dirty="0">
                <a:latin typeface="微软雅黑" panose="020B0503020204020204" pitchFamily="34" charset="-122"/>
                <a:ea typeface="微软雅黑" panose="020B0503020204020204" pitchFamily="34" charset="-122"/>
              </a:rPr>
              <a:t>top-n</a:t>
            </a:r>
            <a:r>
              <a:rPr lang="zh-CN" altLang="en-US" dirty="0">
                <a:latin typeface="微软雅黑" panose="020B0503020204020204" pitchFamily="34" charset="-122"/>
                <a:ea typeface="微软雅黑" panose="020B0503020204020204" pitchFamily="34" charset="-122"/>
              </a:rPr>
              <a:t>项推荐给目标用户。</a:t>
            </a:r>
            <a:endParaRPr lang="en-US" altLang="zh-CN" dirty="0">
              <a:latin typeface="微软雅黑" panose="020B0503020204020204" pitchFamily="34" charset="-122"/>
              <a:ea typeface="微软雅黑" panose="020B0503020204020204" pitchFamily="34" charset="-122"/>
            </a:endParaRPr>
          </a:p>
          <a:p>
            <a:pPr marL="1371600" lvl="3" indent="0">
              <a:buNone/>
            </a:pPr>
            <a:endParaRPr lang="en-US" altLang="zh-CN" dirty="0">
              <a:latin typeface="微软雅黑" panose="020B0503020204020204" pitchFamily="34" charset="-122"/>
              <a:ea typeface="微软雅黑" panose="020B0503020204020204" pitchFamily="34" charset="-122"/>
            </a:endParaRPr>
          </a:p>
          <a:p>
            <a:pPr marL="1371600" lvl="3" indent="0">
              <a:buNone/>
            </a:pPr>
            <a:r>
              <a:rPr lang="zh-CN" altLang="en-US" dirty="0">
                <a:latin typeface="微软雅黑" panose="020B0503020204020204" pitchFamily="34" charset="-122"/>
                <a:ea typeface="微软雅黑" panose="020B0503020204020204" pitchFamily="34" charset="-122"/>
              </a:rPr>
              <a:t>预测评分计算公式：</a:t>
            </a:r>
            <a:endParaRPr lang="en-US" altLang="zh-CN" dirty="0">
              <a:latin typeface="微软雅黑" panose="020B0503020204020204" pitchFamily="34" charset="-122"/>
              <a:ea typeface="微软雅黑" panose="020B0503020204020204" pitchFamily="34" charset="-122"/>
            </a:endParaRPr>
          </a:p>
          <a:p>
            <a:pPr marL="1371600" lvl="3" indent="0">
              <a:buNone/>
            </a:pP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10264274" cy="954107"/>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  </a:t>
            </a:r>
            <a:r>
              <a:rPr lang="en-US" altLang="zh-CN" sz="2800" dirty="0">
                <a:latin typeface="微软雅黑" panose="020B0503020204020204" pitchFamily="34" charset="-122"/>
                <a:ea typeface="微软雅黑" panose="020B0503020204020204" pitchFamily="34" charset="-122"/>
              </a:rPr>
              <a:t>KNN</a:t>
            </a:r>
          </a:p>
          <a:p>
            <a:endParaRPr lang="zh-CN" altLang="en-US" sz="28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3210997" y="4613180"/>
            <a:ext cx="6349804" cy="1228820"/>
          </a:xfrm>
          <a:prstGeom prst="rect">
            <a:avLst/>
          </a:prstGeom>
        </p:spPr>
      </p:pic>
    </p:spTree>
    <p:extLst>
      <p:ext uri="{BB962C8B-B14F-4D97-AF65-F5344CB8AC3E}">
        <p14:creationId xmlns:p14="http://schemas.microsoft.com/office/powerpoint/2010/main" val="18652112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graphicFrame>
        <p:nvGraphicFramePr>
          <p:cNvPr id="6" name="内容占位符 5"/>
          <p:cNvGraphicFramePr>
            <a:graphicFrameLocks noGrp="1"/>
          </p:cNvGraphicFramePr>
          <p:nvPr>
            <p:ph idx="1"/>
            <p:extLst/>
          </p:nvPr>
        </p:nvGraphicFramePr>
        <p:xfrm>
          <a:off x="838200" y="2182200"/>
          <a:ext cx="10642602" cy="2194560"/>
        </p:xfrm>
        <a:graphic>
          <a:graphicData uri="http://schemas.openxmlformats.org/drawingml/2006/table">
            <a:tbl>
              <a:tblPr firstRow="1" bandRow="1">
                <a:tableStyleId>{5C22544A-7EE6-4342-B048-85BDC9FD1C3A}</a:tableStyleId>
              </a:tblPr>
              <a:tblGrid>
                <a:gridCol w="1773767">
                  <a:extLst>
                    <a:ext uri="{9D8B030D-6E8A-4147-A177-3AD203B41FA5}">
                      <a16:colId xmlns:a16="http://schemas.microsoft.com/office/drawing/2014/main" val="1795333208"/>
                    </a:ext>
                  </a:extLst>
                </a:gridCol>
                <a:gridCol w="1773767">
                  <a:extLst>
                    <a:ext uri="{9D8B030D-6E8A-4147-A177-3AD203B41FA5}">
                      <a16:colId xmlns:a16="http://schemas.microsoft.com/office/drawing/2014/main" val="166185894"/>
                    </a:ext>
                  </a:extLst>
                </a:gridCol>
                <a:gridCol w="1773767">
                  <a:extLst>
                    <a:ext uri="{9D8B030D-6E8A-4147-A177-3AD203B41FA5}">
                      <a16:colId xmlns:a16="http://schemas.microsoft.com/office/drawing/2014/main" val="1478169411"/>
                    </a:ext>
                  </a:extLst>
                </a:gridCol>
                <a:gridCol w="1773767">
                  <a:extLst>
                    <a:ext uri="{9D8B030D-6E8A-4147-A177-3AD203B41FA5}">
                      <a16:colId xmlns:a16="http://schemas.microsoft.com/office/drawing/2014/main" val="181127806"/>
                    </a:ext>
                  </a:extLst>
                </a:gridCol>
                <a:gridCol w="1773767">
                  <a:extLst>
                    <a:ext uri="{9D8B030D-6E8A-4147-A177-3AD203B41FA5}">
                      <a16:colId xmlns:a16="http://schemas.microsoft.com/office/drawing/2014/main" val="2739209000"/>
                    </a:ext>
                  </a:extLst>
                </a:gridCol>
                <a:gridCol w="1773767">
                  <a:extLst>
                    <a:ext uri="{9D8B030D-6E8A-4147-A177-3AD203B41FA5}">
                      <a16:colId xmlns:a16="http://schemas.microsoft.com/office/drawing/2014/main" val="2019088735"/>
                    </a:ext>
                  </a:extLst>
                </a:gridCol>
              </a:tblGrid>
              <a:tr h="329060">
                <a:tc>
                  <a:txBody>
                    <a:bodyPr/>
                    <a:lstStyle/>
                    <a:p>
                      <a:endParaRPr lang="zh-CN" altLang="en-US" dirty="0"/>
                    </a:p>
                  </a:txBody>
                  <a:tcPr/>
                </a:tc>
                <a:tc>
                  <a:txBody>
                    <a:bodyPr/>
                    <a:lstStyle/>
                    <a:p>
                      <a:r>
                        <a:rPr lang="zh-CN" altLang="en-US" dirty="0"/>
                        <a:t>物品</a:t>
                      </a:r>
                      <a:r>
                        <a:rPr lang="en-US" altLang="zh-CN" dirty="0"/>
                        <a:t>1</a:t>
                      </a:r>
                      <a:endParaRPr lang="zh-CN" altLang="en-US" dirty="0"/>
                    </a:p>
                  </a:txBody>
                  <a:tcPr/>
                </a:tc>
                <a:tc>
                  <a:txBody>
                    <a:bodyPr/>
                    <a:lstStyle/>
                    <a:p>
                      <a:r>
                        <a:rPr lang="zh-CN" altLang="en-US" dirty="0"/>
                        <a:t>物品</a:t>
                      </a:r>
                      <a:r>
                        <a:rPr lang="en-US" altLang="zh-CN" dirty="0"/>
                        <a:t>2</a:t>
                      </a:r>
                      <a:endParaRPr lang="zh-CN" altLang="en-US" dirty="0"/>
                    </a:p>
                  </a:txBody>
                  <a:tcPr/>
                </a:tc>
                <a:tc>
                  <a:txBody>
                    <a:bodyPr/>
                    <a:lstStyle/>
                    <a:p>
                      <a:r>
                        <a:rPr lang="zh-CN" altLang="en-US" dirty="0"/>
                        <a:t>物品</a:t>
                      </a:r>
                      <a:r>
                        <a:rPr lang="en-US" altLang="zh-CN" dirty="0"/>
                        <a:t>3</a:t>
                      </a:r>
                      <a:endParaRPr lang="zh-CN" altLang="en-US" dirty="0"/>
                    </a:p>
                  </a:txBody>
                  <a:tcPr/>
                </a:tc>
                <a:tc>
                  <a:txBody>
                    <a:bodyPr/>
                    <a:lstStyle/>
                    <a:p>
                      <a:r>
                        <a:rPr lang="zh-CN" altLang="en-US" dirty="0"/>
                        <a:t>物品</a:t>
                      </a:r>
                      <a:r>
                        <a:rPr lang="en-US" altLang="zh-CN" dirty="0"/>
                        <a:t>4</a:t>
                      </a:r>
                      <a:endParaRPr lang="zh-CN" altLang="en-US" dirty="0"/>
                    </a:p>
                  </a:txBody>
                  <a:tcPr/>
                </a:tc>
                <a:tc>
                  <a:txBody>
                    <a:bodyPr/>
                    <a:lstStyle/>
                    <a:p>
                      <a:r>
                        <a:rPr lang="zh-CN" altLang="en-US" dirty="0"/>
                        <a:t>物品</a:t>
                      </a:r>
                      <a:r>
                        <a:rPr lang="en-US" altLang="zh-CN" dirty="0"/>
                        <a:t>5</a:t>
                      </a:r>
                      <a:endParaRPr lang="zh-CN" altLang="en-US" dirty="0"/>
                    </a:p>
                  </a:txBody>
                  <a:tcPr/>
                </a:tc>
                <a:extLst>
                  <a:ext uri="{0D108BD9-81ED-4DB2-BD59-A6C34878D82A}">
                    <a16:rowId xmlns:a16="http://schemas.microsoft.com/office/drawing/2014/main" val="1929256271"/>
                  </a:ext>
                </a:extLst>
              </a:tr>
              <a:tr h="329060">
                <a:tc>
                  <a:txBody>
                    <a:bodyPr/>
                    <a:lstStyle/>
                    <a:p>
                      <a:r>
                        <a:rPr lang="en-US" altLang="zh-CN" dirty="0"/>
                        <a:t>Alice</a:t>
                      </a:r>
                      <a:endParaRPr lang="zh-CN" altLang="en-US" dirty="0"/>
                    </a:p>
                  </a:txBody>
                  <a:tcPr/>
                </a:tc>
                <a:tc>
                  <a:txBody>
                    <a:bodyPr/>
                    <a:lstStyle/>
                    <a:p>
                      <a:r>
                        <a:rPr lang="en-US" altLang="zh-CN" dirty="0"/>
                        <a:t>5</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4</a:t>
                      </a:r>
                      <a:endParaRPr lang="zh-CN" altLang="en-US" dirty="0"/>
                    </a:p>
                  </a:txBody>
                  <a:tcPr/>
                </a:tc>
                <a:tc>
                  <a:txBody>
                    <a:bodyPr/>
                    <a:lstStyle/>
                    <a:p>
                      <a:r>
                        <a:rPr lang="en-US" altLang="zh-CN" dirty="0">
                          <a:solidFill>
                            <a:srgbClr val="FF0000"/>
                          </a:solidFill>
                        </a:rPr>
                        <a:t>?</a:t>
                      </a:r>
                      <a:endParaRPr lang="zh-CN" altLang="en-US" dirty="0">
                        <a:solidFill>
                          <a:srgbClr val="FF0000"/>
                        </a:solidFill>
                      </a:endParaRPr>
                    </a:p>
                  </a:txBody>
                  <a:tcPr/>
                </a:tc>
                <a:extLst>
                  <a:ext uri="{0D108BD9-81ED-4DB2-BD59-A6C34878D82A}">
                    <a16:rowId xmlns:a16="http://schemas.microsoft.com/office/drawing/2014/main" val="665079476"/>
                  </a:ext>
                </a:extLst>
              </a:tr>
              <a:tr h="329060">
                <a:tc>
                  <a:txBody>
                    <a:bodyPr/>
                    <a:lstStyle/>
                    <a:p>
                      <a:r>
                        <a:rPr lang="zh-CN" altLang="en-US" dirty="0"/>
                        <a:t>用户</a:t>
                      </a:r>
                      <a:r>
                        <a:rPr lang="en-US" altLang="zh-CN" dirty="0"/>
                        <a:t>1</a:t>
                      </a:r>
                      <a:endParaRPr lang="zh-CN" altLang="en-US" dirty="0"/>
                    </a:p>
                  </a:txBody>
                  <a:tcPr/>
                </a:tc>
                <a:tc>
                  <a:txBody>
                    <a:bodyPr/>
                    <a:lstStyle/>
                    <a:p>
                      <a:r>
                        <a:rPr lang="en-US" altLang="zh-CN" dirty="0"/>
                        <a:t>3</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3</a:t>
                      </a:r>
                      <a:endParaRPr lang="zh-CN" altLang="en-US" dirty="0"/>
                    </a:p>
                  </a:txBody>
                  <a:tcPr/>
                </a:tc>
                <a:extLst>
                  <a:ext uri="{0D108BD9-81ED-4DB2-BD59-A6C34878D82A}">
                    <a16:rowId xmlns:a16="http://schemas.microsoft.com/office/drawing/2014/main" val="778920668"/>
                  </a:ext>
                </a:extLst>
              </a:tr>
              <a:tr h="329060">
                <a:tc>
                  <a:txBody>
                    <a:bodyPr/>
                    <a:lstStyle/>
                    <a:p>
                      <a:r>
                        <a:rPr lang="zh-CN" altLang="en-US" dirty="0"/>
                        <a:t>用户</a:t>
                      </a:r>
                      <a:r>
                        <a:rPr lang="en-US" altLang="zh-CN" dirty="0"/>
                        <a:t>2</a:t>
                      </a:r>
                      <a:endParaRPr lang="zh-CN" altLang="en-US" dirty="0"/>
                    </a:p>
                  </a:txBody>
                  <a:tcPr/>
                </a:tc>
                <a:tc>
                  <a:txBody>
                    <a:bodyPr/>
                    <a:lstStyle/>
                    <a:p>
                      <a:r>
                        <a:rPr lang="en-US" altLang="zh-CN" dirty="0"/>
                        <a:t>4</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3</a:t>
                      </a:r>
                      <a:endParaRPr lang="zh-CN" altLang="en-US" dirty="0"/>
                    </a:p>
                  </a:txBody>
                  <a:tcPr/>
                </a:tc>
                <a:tc>
                  <a:txBody>
                    <a:bodyPr/>
                    <a:lstStyle/>
                    <a:p>
                      <a:r>
                        <a:rPr lang="en-US" altLang="zh-CN" dirty="0"/>
                        <a:t>5</a:t>
                      </a:r>
                      <a:endParaRPr lang="zh-CN" altLang="en-US" dirty="0"/>
                    </a:p>
                  </a:txBody>
                  <a:tcPr/>
                </a:tc>
                <a:extLst>
                  <a:ext uri="{0D108BD9-81ED-4DB2-BD59-A6C34878D82A}">
                    <a16:rowId xmlns:a16="http://schemas.microsoft.com/office/drawing/2014/main" val="498349741"/>
                  </a:ext>
                </a:extLst>
              </a:tr>
              <a:tr h="329060">
                <a:tc>
                  <a:txBody>
                    <a:bodyPr/>
                    <a:lstStyle/>
                    <a:p>
                      <a:r>
                        <a:rPr lang="zh-CN" altLang="en-US" dirty="0"/>
                        <a:t>用户</a:t>
                      </a:r>
                      <a:r>
                        <a:rPr lang="en-US" altLang="zh-CN" dirty="0"/>
                        <a:t>3</a:t>
                      </a:r>
                      <a:endParaRPr lang="zh-CN" altLang="en-US" dirty="0"/>
                    </a:p>
                  </a:txBody>
                  <a:tcPr/>
                </a:tc>
                <a:tc>
                  <a:txBody>
                    <a:bodyPr/>
                    <a:lstStyle/>
                    <a:p>
                      <a:r>
                        <a:rPr lang="en-US" altLang="zh-CN" dirty="0"/>
                        <a:t>3</a:t>
                      </a:r>
                      <a:endParaRPr lang="zh-CN" altLang="en-US" dirty="0"/>
                    </a:p>
                  </a:txBody>
                  <a:tcPr/>
                </a:tc>
                <a:tc>
                  <a:txBody>
                    <a:bodyPr/>
                    <a:lstStyle/>
                    <a:p>
                      <a:r>
                        <a:rPr lang="en-US" altLang="zh-CN" dirty="0"/>
                        <a:t>3</a:t>
                      </a:r>
                      <a:endParaRPr lang="zh-CN" altLang="en-US" dirty="0"/>
                    </a:p>
                  </a:txBody>
                  <a:tcPr/>
                </a:tc>
                <a:tc>
                  <a:txBody>
                    <a:bodyPr/>
                    <a:lstStyle/>
                    <a:p>
                      <a:r>
                        <a:rPr lang="en-US" altLang="zh-CN" dirty="0"/>
                        <a:t>1</a:t>
                      </a:r>
                      <a:endParaRPr lang="zh-CN" altLang="en-US" dirty="0"/>
                    </a:p>
                  </a:txBody>
                  <a:tcPr/>
                </a:tc>
                <a:tc>
                  <a:txBody>
                    <a:bodyPr/>
                    <a:lstStyle/>
                    <a:p>
                      <a:r>
                        <a:rPr lang="en-US" altLang="zh-CN" dirty="0"/>
                        <a:t>5</a:t>
                      </a:r>
                      <a:endParaRPr lang="zh-CN" altLang="en-US" dirty="0"/>
                    </a:p>
                  </a:txBody>
                  <a:tcPr/>
                </a:tc>
                <a:tc>
                  <a:txBody>
                    <a:bodyPr/>
                    <a:lstStyle/>
                    <a:p>
                      <a:r>
                        <a:rPr lang="en-US" altLang="zh-CN" dirty="0"/>
                        <a:t>4</a:t>
                      </a:r>
                      <a:endParaRPr lang="zh-CN" altLang="en-US" dirty="0"/>
                    </a:p>
                  </a:txBody>
                  <a:tcPr/>
                </a:tc>
                <a:extLst>
                  <a:ext uri="{0D108BD9-81ED-4DB2-BD59-A6C34878D82A}">
                    <a16:rowId xmlns:a16="http://schemas.microsoft.com/office/drawing/2014/main" val="411762942"/>
                  </a:ext>
                </a:extLst>
              </a:tr>
              <a:tr h="329060">
                <a:tc>
                  <a:txBody>
                    <a:bodyPr/>
                    <a:lstStyle/>
                    <a:p>
                      <a:r>
                        <a:rPr lang="zh-CN" altLang="en-US" dirty="0"/>
                        <a:t>用户</a:t>
                      </a:r>
                      <a:r>
                        <a:rPr lang="en-US" altLang="zh-CN" dirty="0"/>
                        <a:t>4</a:t>
                      </a:r>
                      <a:endParaRPr lang="zh-CN" altLang="en-US" dirty="0"/>
                    </a:p>
                  </a:txBody>
                  <a:tcPr/>
                </a:tc>
                <a:tc>
                  <a:txBody>
                    <a:bodyPr/>
                    <a:lstStyle/>
                    <a:p>
                      <a:r>
                        <a:rPr lang="en-US" altLang="zh-CN" dirty="0"/>
                        <a:t>1</a:t>
                      </a:r>
                      <a:endParaRPr lang="zh-CN" altLang="en-US" dirty="0"/>
                    </a:p>
                  </a:txBody>
                  <a:tcPr/>
                </a:tc>
                <a:tc>
                  <a:txBody>
                    <a:bodyPr/>
                    <a:lstStyle/>
                    <a:p>
                      <a:r>
                        <a:rPr lang="en-US" altLang="zh-CN" dirty="0"/>
                        <a:t>5</a:t>
                      </a:r>
                      <a:endParaRPr lang="zh-CN" altLang="en-US" dirty="0"/>
                    </a:p>
                  </a:txBody>
                  <a:tcPr/>
                </a:tc>
                <a:tc>
                  <a:txBody>
                    <a:bodyPr/>
                    <a:lstStyle/>
                    <a:p>
                      <a:r>
                        <a:rPr lang="en-US" altLang="zh-CN" dirty="0"/>
                        <a:t>5</a:t>
                      </a:r>
                      <a:endParaRPr lang="zh-CN" altLang="en-US" dirty="0"/>
                    </a:p>
                  </a:txBody>
                  <a:tcPr/>
                </a:tc>
                <a:tc>
                  <a:txBody>
                    <a:bodyPr/>
                    <a:lstStyle/>
                    <a:p>
                      <a:r>
                        <a:rPr lang="en-US" altLang="zh-CN" dirty="0"/>
                        <a:t>2</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1651185264"/>
                  </a:ext>
                </a:extLst>
              </a:tr>
            </a:tbl>
          </a:graphicData>
        </a:graphic>
      </p:graphicFrame>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10264274" cy="954107"/>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  </a:t>
            </a:r>
            <a:r>
              <a:rPr lang="en-US" altLang="zh-CN" sz="2800" dirty="0">
                <a:latin typeface="微软雅黑" panose="020B0503020204020204" pitchFamily="34" charset="-122"/>
                <a:ea typeface="微软雅黑" panose="020B0503020204020204" pitchFamily="34" charset="-122"/>
              </a:rPr>
              <a:t>KNN</a:t>
            </a:r>
          </a:p>
          <a:p>
            <a:endParaRPr lang="zh-CN" altLang="en-US" sz="28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838200" y="4552392"/>
            <a:ext cx="6927376" cy="2031325"/>
          </a:xfrm>
          <a:prstGeom prst="rect">
            <a:avLst/>
          </a:prstGeom>
          <a:noFill/>
        </p:spPr>
        <p:txBody>
          <a:bodyPr wrap="square" rtlCol="0">
            <a:spAutoFit/>
          </a:bodyPr>
          <a:lstStyle/>
          <a:p>
            <a:r>
              <a:rPr lang="en-US" altLang="zh-CN" dirty="0"/>
              <a:t>Alice</a:t>
            </a:r>
            <a:r>
              <a:rPr lang="zh-CN" altLang="en-US" dirty="0"/>
              <a:t>和用户</a:t>
            </a:r>
            <a:r>
              <a:rPr lang="en-US" altLang="zh-CN" dirty="0"/>
              <a:t>1 </a:t>
            </a:r>
            <a:r>
              <a:rPr lang="zh-CN" altLang="en-US" dirty="0"/>
              <a:t>的相似度计算如下（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同理，和用户</a:t>
            </a:r>
            <a:r>
              <a:rPr lang="en-US" altLang="zh-CN" dirty="0"/>
              <a:t>2</a:t>
            </a:r>
            <a:r>
              <a:rPr lang="zh-CN" altLang="en-US" dirty="0"/>
              <a:t>，</a:t>
            </a:r>
            <a:r>
              <a:rPr lang="en-US" altLang="zh-CN" dirty="0"/>
              <a:t>3</a:t>
            </a:r>
            <a:r>
              <a:rPr lang="zh-CN" altLang="en-US" dirty="0"/>
              <a:t>，</a:t>
            </a:r>
            <a:r>
              <a:rPr lang="en-US" altLang="zh-CN" dirty="0"/>
              <a:t>4</a:t>
            </a:r>
            <a:r>
              <a:rPr lang="zh-CN" altLang="en-US" dirty="0"/>
              <a:t>的相似度分别为</a:t>
            </a:r>
            <a:r>
              <a:rPr lang="en-US" altLang="zh-CN" dirty="0"/>
              <a:t>0.70</a:t>
            </a:r>
            <a:r>
              <a:rPr lang="zh-CN" altLang="en-US" dirty="0"/>
              <a:t>，</a:t>
            </a:r>
            <a:r>
              <a:rPr lang="en-US" altLang="zh-CN" dirty="0"/>
              <a:t>0.00</a:t>
            </a:r>
            <a:r>
              <a:rPr lang="zh-CN" altLang="en-US" dirty="0"/>
              <a:t>和</a:t>
            </a:r>
            <a:r>
              <a:rPr lang="en-US" altLang="zh-CN" dirty="0"/>
              <a:t>-0.79</a:t>
            </a:r>
            <a:endParaRPr lang="zh-CN" altLang="en-US" dirty="0"/>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4955" y="4568247"/>
            <a:ext cx="2578233" cy="374669"/>
          </a:xfrm>
          <a:prstGeom prst="rect">
            <a:avLst/>
          </a:prstGeom>
        </p:spPr>
      </p:pic>
      <p:pic>
        <p:nvPicPr>
          <p:cNvPr id="11" name="图片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582" y="5172223"/>
            <a:ext cx="6995994" cy="869428"/>
          </a:xfrm>
          <a:prstGeom prst="rect">
            <a:avLst/>
          </a:prstGeom>
        </p:spPr>
      </p:pic>
      <p:sp>
        <p:nvSpPr>
          <p:cNvPr id="13" name="文本框 12"/>
          <p:cNvSpPr txBox="1"/>
          <p:nvPr/>
        </p:nvSpPr>
        <p:spPr>
          <a:xfrm>
            <a:off x="8287227" y="4868273"/>
            <a:ext cx="3193573" cy="1477328"/>
          </a:xfrm>
          <a:prstGeom prst="rect">
            <a:avLst/>
          </a:prstGeom>
          <a:noFill/>
        </p:spPr>
        <p:txBody>
          <a:bodyPr wrap="square" rtlCol="0">
            <a:spAutoFit/>
          </a:bodyPr>
          <a:lstStyle/>
          <a:p>
            <a:r>
              <a:rPr lang="zh-CN" altLang="en-US" dirty="0"/>
              <a:t>根据计算可得：</a:t>
            </a:r>
            <a:r>
              <a:rPr lang="en-US" altLang="zh-CN" dirty="0"/>
              <a:t>Alice</a:t>
            </a:r>
            <a:r>
              <a:rPr lang="zh-CN" altLang="en-US" dirty="0"/>
              <a:t>与用户</a:t>
            </a:r>
            <a:r>
              <a:rPr lang="en-US" altLang="zh-CN" dirty="0"/>
              <a:t>1</a:t>
            </a:r>
            <a:r>
              <a:rPr lang="zh-CN" altLang="en-US" dirty="0"/>
              <a:t>和用户</a:t>
            </a:r>
            <a:r>
              <a:rPr lang="en-US" altLang="zh-CN" dirty="0"/>
              <a:t>2</a:t>
            </a:r>
            <a:r>
              <a:rPr lang="zh-CN" altLang="en-US" dirty="0"/>
              <a:t>的历史评分较为相似，</a:t>
            </a:r>
            <a:endParaRPr lang="en-US" altLang="zh-CN" dirty="0"/>
          </a:p>
          <a:p>
            <a:endParaRPr lang="en-US" altLang="zh-CN" dirty="0"/>
          </a:p>
          <a:p>
            <a:r>
              <a:rPr lang="zh-CN" altLang="en-US" dirty="0"/>
              <a:t>因此，应该选择用户</a:t>
            </a:r>
            <a:r>
              <a:rPr lang="en-US" altLang="zh-CN" dirty="0"/>
              <a:t>1</a:t>
            </a:r>
            <a:r>
              <a:rPr lang="zh-CN" altLang="en-US" dirty="0"/>
              <a:t>和用户</a:t>
            </a:r>
            <a:r>
              <a:rPr lang="en-US" altLang="zh-CN" dirty="0"/>
              <a:t>2</a:t>
            </a:r>
            <a:r>
              <a:rPr lang="zh-CN" altLang="en-US" dirty="0"/>
              <a:t>作为近邻来预测</a:t>
            </a:r>
            <a:r>
              <a:rPr lang="en-US" altLang="zh-CN" dirty="0"/>
              <a:t>Alice</a:t>
            </a:r>
            <a:r>
              <a:rPr lang="zh-CN" altLang="en-US" dirty="0"/>
              <a:t>的评分</a:t>
            </a:r>
          </a:p>
        </p:txBody>
      </p:sp>
    </p:spTree>
    <p:extLst>
      <p:ext uri="{BB962C8B-B14F-4D97-AF65-F5344CB8AC3E}">
        <p14:creationId xmlns:p14="http://schemas.microsoft.com/office/powerpoint/2010/main" val="1902025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graphicFrame>
        <p:nvGraphicFramePr>
          <p:cNvPr id="6" name="内容占位符 5"/>
          <p:cNvGraphicFramePr>
            <a:graphicFrameLocks noGrp="1"/>
          </p:cNvGraphicFramePr>
          <p:nvPr>
            <p:ph idx="1"/>
            <p:extLst/>
          </p:nvPr>
        </p:nvGraphicFramePr>
        <p:xfrm>
          <a:off x="838200" y="2209758"/>
          <a:ext cx="10642602" cy="2194560"/>
        </p:xfrm>
        <a:graphic>
          <a:graphicData uri="http://schemas.openxmlformats.org/drawingml/2006/table">
            <a:tbl>
              <a:tblPr firstRow="1" bandRow="1">
                <a:tableStyleId>{5C22544A-7EE6-4342-B048-85BDC9FD1C3A}</a:tableStyleId>
              </a:tblPr>
              <a:tblGrid>
                <a:gridCol w="1773767">
                  <a:extLst>
                    <a:ext uri="{9D8B030D-6E8A-4147-A177-3AD203B41FA5}">
                      <a16:colId xmlns:a16="http://schemas.microsoft.com/office/drawing/2014/main" val="1795333208"/>
                    </a:ext>
                  </a:extLst>
                </a:gridCol>
                <a:gridCol w="1773767">
                  <a:extLst>
                    <a:ext uri="{9D8B030D-6E8A-4147-A177-3AD203B41FA5}">
                      <a16:colId xmlns:a16="http://schemas.microsoft.com/office/drawing/2014/main" val="166185894"/>
                    </a:ext>
                  </a:extLst>
                </a:gridCol>
                <a:gridCol w="1773767">
                  <a:extLst>
                    <a:ext uri="{9D8B030D-6E8A-4147-A177-3AD203B41FA5}">
                      <a16:colId xmlns:a16="http://schemas.microsoft.com/office/drawing/2014/main" val="1478169411"/>
                    </a:ext>
                  </a:extLst>
                </a:gridCol>
                <a:gridCol w="1773767">
                  <a:extLst>
                    <a:ext uri="{9D8B030D-6E8A-4147-A177-3AD203B41FA5}">
                      <a16:colId xmlns:a16="http://schemas.microsoft.com/office/drawing/2014/main" val="181127806"/>
                    </a:ext>
                  </a:extLst>
                </a:gridCol>
                <a:gridCol w="1773767">
                  <a:extLst>
                    <a:ext uri="{9D8B030D-6E8A-4147-A177-3AD203B41FA5}">
                      <a16:colId xmlns:a16="http://schemas.microsoft.com/office/drawing/2014/main" val="2739209000"/>
                    </a:ext>
                  </a:extLst>
                </a:gridCol>
                <a:gridCol w="1773767">
                  <a:extLst>
                    <a:ext uri="{9D8B030D-6E8A-4147-A177-3AD203B41FA5}">
                      <a16:colId xmlns:a16="http://schemas.microsoft.com/office/drawing/2014/main" val="2019088735"/>
                    </a:ext>
                  </a:extLst>
                </a:gridCol>
              </a:tblGrid>
              <a:tr h="329658">
                <a:tc>
                  <a:txBody>
                    <a:bodyPr/>
                    <a:lstStyle/>
                    <a:p>
                      <a:endParaRPr lang="zh-CN" altLang="en-US" dirty="0"/>
                    </a:p>
                  </a:txBody>
                  <a:tcPr/>
                </a:tc>
                <a:tc>
                  <a:txBody>
                    <a:bodyPr/>
                    <a:lstStyle/>
                    <a:p>
                      <a:r>
                        <a:rPr lang="zh-CN" altLang="en-US" dirty="0"/>
                        <a:t>物品</a:t>
                      </a:r>
                      <a:r>
                        <a:rPr lang="en-US" altLang="zh-CN" dirty="0"/>
                        <a:t>1</a:t>
                      </a:r>
                      <a:endParaRPr lang="zh-CN" altLang="en-US" dirty="0"/>
                    </a:p>
                  </a:txBody>
                  <a:tcPr/>
                </a:tc>
                <a:tc>
                  <a:txBody>
                    <a:bodyPr/>
                    <a:lstStyle/>
                    <a:p>
                      <a:r>
                        <a:rPr lang="zh-CN" altLang="en-US" dirty="0"/>
                        <a:t>物品</a:t>
                      </a:r>
                      <a:r>
                        <a:rPr lang="en-US" altLang="zh-CN" dirty="0"/>
                        <a:t>2</a:t>
                      </a:r>
                      <a:endParaRPr lang="zh-CN" altLang="en-US" dirty="0"/>
                    </a:p>
                  </a:txBody>
                  <a:tcPr/>
                </a:tc>
                <a:tc>
                  <a:txBody>
                    <a:bodyPr/>
                    <a:lstStyle/>
                    <a:p>
                      <a:r>
                        <a:rPr lang="zh-CN" altLang="en-US" dirty="0"/>
                        <a:t>物品</a:t>
                      </a:r>
                      <a:r>
                        <a:rPr lang="en-US" altLang="zh-CN" dirty="0"/>
                        <a:t>3</a:t>
                      </a:r>
                      <a:endParaRPr lang="zh-CN" altLang="en-US" dirty="0"/>
                    </a:p>
                  </a:txBody>
                  <a:tcPr/>
                </a:tc>
                <a:tc>
                  <a:txBody>
                    <a:bodyPr/>
                    <a:lstStyle/>
                    <a:p>
                      <a:r>
                        <a:rPr lang="zh-CN" altLang="en-US" dirty="0"/>
                        <a:t>物品</a:t>
                      </a:r>
                      <a:r>
                        <a:rPr lang="en-US" altLang="zh-CN" dirty="0"/>
                        <a:t>4</a:t>
                      </a:r>
                      <a:endParaRPr lang="zh-CN" altLang="en-US" dirty="0"/>
                    </a:p>
                  </a:txBody>
                  <a:tcPr/>
                </a:tc>
                <a:tc>
                  <a:txBody>
                    <a:bodyPr/>
                    <a:lstStyle/>
                    <a:p>
                      <a:r>
                        <a:rPr lang="zh-CN" altLang="en-US" dirty="0"/>
                        <a:t>物品</a:t>
                      </a:r>
                      <a:r>
                        <a:rPr lang="en-US" altLang="zh-CN" dirty="0"/>
                        <a:t>5</a:t>
                      </a:r>
                      <a:endParaRPr lang="zh-CN" altLang="en-US" dirty="0"/>
                    </a:p>
                  </a:txBody>
                  <a:tcPr/>
                </a:tc>
                <a:extLst>
                  <a:ext uri="{0D108BD9-81ED-4DB2-BD59-A6C34878D82A}">
                    <a16:rowId xmlns:a16="http://schemas.microsoft.com/office/drawing/2014/main" val="1929256271"/>
                  </a:ext>
                </a:extLst>
              </a:tr>
              <a:tr h="329658">
                <a:tc>
                  <a:txBody>
                    <a:bodyPr/>
                    <a:lstStyle/>
                    <a:p>
                      <a:r>
                        <a:rPr lang="en-US" altLang="zh-CN" dirty="0"/>
                        <a:t>Alice</a:t>
                      </a:r>
                      <a:endParaRPr lang="zh-CN" altLang="en-US" dirty="0"/>
                    </a:p>
                  </a:txBody>
                  <a:tcPr/>
                </a:tc>
                <a:tc>
                  <a:txBody>
                    <a:bodyPr/>
                    <a:lstStyle/>
                    <a:p>
                      <a:r>
                        <a:rPr lang="en-US" altLang="zh-CN" dirty="0"/>
                        <a:t>5</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4</a:t>
                      </a:r>
                      <a:endParaRPr lang="zh-CN" altLang="en-US" dirty="0"/>
                    </a:p>
                  </a:txBody>
                  <a:tcPr/>
                </a:tc>
                <a:tc>
                  <a:txBody>
                    <a:bodyPr/>
                    <a:lstStyle/>
                    <a:p>
                      <a:r>
                        <a:rPr lang="en-US" altLang="zh-CN" dirty="0">
                          <a:solidFill>
                            <a:srgbClr val="FF0000"/>
                          </a:solidFill>
                        </a:rPr>
                        <a:t>?</a:t>
                      </a:r>
                      <a:endParaRPr lang="zh-CN" altLang="en-US" dirty="0">
                        <a:solidFill>
                          <a:srgbClr val="FF0000"/>
                        </a:solidFill>
                      </a:endParaRPr>
                    </a:p>
                  </a:txBody>
                  <a:tcPr/>
                </a:tc>
                <a:extLst>
                  <a:ext uri="{0D108BD9-81ED-4DB2-BD59-A6C34878D82A}">
                    <a16:rowId xmlns:a16="http://schemas.microsoft.com/office/drawing/2014/main" val="665079476"/>
                  </a:ext>
                </a:extLst>
              </a:tr>
              <a:tr h="329658">
                <a:tc>
                  <a:txBody>
                    <a:bodyPr/>
                    <a:lstStyle/>
                    <a:p>
                      <a:r>
                        <a:rPr lang="zh-CN" altLang="en-US" dirty="0"/>
                        <a:t>用户</a:t>
                      </a:r>
                      <a:r>
                        <a:rPr lang="en-US" altLang="zh-CN" dirty="0"/>
                        <a:t>1</a:t>
                      </a:r>
                      <a:endParaRPr lang="zh-CN" altLang="en-US" dirty="0"/>
                    </a:p>
                  </a:txBody>
                  <a:tcPr/>
                </a:tc>
                <a:tc>
                  <a:txBody>
                    <a:bodyPr/>
                    <a:lstStyle/>
                    <a:p>
                      <a:r>
                        <a:rPr lang="en-US" altLang="zh-CN" dirty="0"/>
                        <a:t>3</a:t>
                      </a:r>
                      <a:endParaRPr lang="zh-CN" altLang="en-US" dirty="0"/>
                    </a:p>
                  </a:txBody>
                  <a:tcPr/>
                </a:tc>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3</a:t>
                      </a:r>
                      <a:endParaRPr lang="zh-CN" altLang="en-US" dirty="0"/>
                    </a:p>
                  </a:txBody>
                  <a:tcPr/>
                </a:tc>
                <a:extLst>
                  <a:ext uri="{0D108BD9-81ED-4DB2-BD59-A6C34878D82A}">
                    <a16:rowId xmlns:a16="http://schemas.microsoft.com/office/drawing/2014/main" val="778920668"/>
                  </a:ext>
                </a:extLst>
              </a:tr>
              <a:tr h="329658">
                <a:tc>
                  <a:txBody>
                    <a:bodyPr/>
                    <a:lstStyle/>
                    <a:p>
                      <a:r>
                        <a:rPr lang="zh-CN" altLang="en-US" dirty="0"/>
                        <a:t>用户</a:t>
                      </a:r>
                      <a:r>
                        <a:rPr lang="en-US" altLang="zh-CN" dirty="0"/>
                        <a:t>2</a:t>
                      </a:r>
                      <a:endParaRPr lang="zh-CN" altLang="en-US" dirty="0"/>
                    </a:p>
                  </a:txBody>
                  <a:tcPr/>
                </a:tc>
                <a:tc>
                  <a:txBody>
                    <a:bodyPr/>
                    <a:lstStyle/>
                    <a:p>
                      <a:r>
                        <a:rPr lang="en-US" altLang="zh-CN" dirty="0"/>
                        <a:t>4</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3</a:t>
                      </a:r>
                      <a:endParaRPr lang="zh-CN" altLang="en-US" dirty="0"/>
                    </a:p>
                  </a:txBody>
                  <a:tcPr/>
                </a:tc>
                <a:tc>
                  <a:txBody>
                    <a:bodyPr/>
                    <a:lstStyle/>
                    <a:p>
                      <a:r>
                        <a:rPr lang="en-US" altLang="zh-CN" dirty="0"/>
                        <a:t>5</a:t>
                      </a:r>
                      <a:endParaRPr lang="zh-CN" altLang="en-US" dirty="0"/>
                    </a:p>
                  </a:txBody>
                  <a:tcPr/>
                </a:tc>
                <a:extLst>
                  <a:ext uri="{0D108BD9-81ED-4DB2-BD59-A6C34878D82A}">
                    <a16:rowId xmlns:a16="http://schemas.microsoft.com/office/drawing/2014/main" val="498349741"/>
                  </a:ext>
                </a:extLst>
              </a:tr>
              <a:tr h="329658">
                <a:tc>
                  <a:txBody>
                    <a:bodyPr/>
                    <a:lstStyle/>
                    <a:p>
                      <a:r>
                        <a:rPr lang="zh-CN" altLang="en-US" dirty="0"/>
                        <a:t>用户</a:t>
                      </a:r>
                      <a:r>
                        <a:rPr lang="en-US" altLang="zh-CN" dirty="0"/>
                        <a:t>3</a:t>
                      </a:r>
                      <a:endParaRPr lang="zh-CN" altLang="en-US" dirty="0"/>
                    </a:p>
                  </a:txBody>
                  <a:tcPr/>
                </a:tc>
                <a:tc>
                  <a:txBody>
                    <a:bodyPr/>
                    <a:lstStyle/>
                    <a:p>
                      <a:r>
                        <a:rPr lang="en-US" altLang="zh-CN" dirty="0"/>
                        <a:t>3</a:t>
                      </a:r>
                      <a:endParaRPr lang="zh-CN" altLang="en-US" dirty="0"/>
                    </a:p>
                  </a:txBody>
                  <a:tcPr/>
                </a:tc>
                <a:tc>
                  <a:txBody>
                    <a:bodyPr/>
                    <a:lstStyle/>
                    <a:p>
                      <a:r>
                        <a:rPr lang="en-US" altLang="zh-CN" dirty="0"/>
                        <a:t>3</a:t>
                      </a:r>
                      <a:endParaRPr lang="zh-CN" altLang="en-US" dirty="0"/>
                    </a:p>
                  </a:txBody>
                  <a:tcPr/>
                </a:tc>
                <a:tc>
                  <a:txBody>
                    <a:bodyPr/>
                    <a:lstStyle/>
                    <a:p>
                      <a:r>
                        <a:rPr lang="en-US" altLang="zh-CN" dirty="0"/>
                        <a:t>1</a:t>
                      </a:r>
                      <a:endParaRPr lang="zh-CN" altLang="en-US" dirty="0"/>
                    </a:p>
                  </a:txBody>
                  <a:tcPr/>
                </a:tc>
                <a:tc>
                  <a:txBody>
                    <a:bodyPr/>
                    <a:lstStyle/>
                    <a:p>
                      <a:r>
                        <a:rPr lang="en-US" altLang="zh-CN" dirty="0"/>
                        <a:t>5</a:t>
                      </a:r>
                      <a:endParaRPr lang="zh-CN" altLang="en-US" dirty="0"/>
                    </a:p>
                  </a:txBody>
                  <a:tcPr/>
                </a:tc>
                <a:tc>
                  <a:txBody>
                    <a:bodyPr/>
                    <a:lstStyle/>
                    <a:p>
                      <a:r>
                        <a:rPr lang="en-US" altLang="zh-CN" dirty="0"/>
                        <a:t>4</a:t>
                      </a:r>
                      <a:endParaRPr lang="zh-CN" altLang="en-US" dirty="0"/>
                    </a:p>
                  </a:txBody>
                  <a:tcPr/>
                </a:tc>
                <a:extLst>
                  <a:ext uri="{0D108BD9-81ED-4DB2-BD59-A6C34878D82A}">
                    <a16:rowId xmlns:a16="http://schemas.microsoft.com/office/drawing/2014/main" val="411762942"/>
                  </a:ext>
                </a:extLst>
              </a:tr>
              <a:tr h="329658">
                <a:tc>
                  <a:txBody>
                    <a:bodyPr/>
                    <a:lstStyle/>
                    <a:p>
                      <a:r>
                        <a:rPr lang="zh-CN" altLang="en-US" dirty="0"/>
                        <a:t>用户</a:t>
                      </a:r>
                      <a:r>
                        <a:rPr lang="en-US" altLang="zh-CN" dirty="0"/>
                        <a:t>4</a:t>
                      </a:r>
                      <a:endParaRPr lang="zh-CN" altLang="en-US" dirty="0"/>
                    </a:p>
                  </a:txBody>
                  <a:tcPr/>
                </a:tc>
                <a:tc>
                  <a:txBody>
                    <a:bodyPr/>
                    <a:lstStyle/>
                    <a:p>
                      <a:r>
                        <a:rPr lang="en-US" altLang="zh-CN" dirty="0"/>
                        <a:t>1</a:t>
                      </a:r>
                      <a:endParaRPr lang="zh-CN" altLang="en-US" dirty="0"/>
                    </a:p>
                  </a:txBody>
                  <a:tcPr/>
                </a:tc>
                <a:tc>
                  <a:txBody>
                    <a:bodyPr/>
                    <a:lstStyle/>
                    <a:p>
                      <a:r>
                        <a:rPr lang="en-US" altLang="zh-CN" dirty="0"/>
                        <a:t>5</a:t>
                      </a:r>
                      <a:endParaRPr lang="zh-CN" altLang="en-US" dirty="0"/>
                    </a:p>
                  </a:txBody>
                  <a:tcPr/>
                </a:tc>
                <a:tc>
                  <a:txBody>
                    <a:bodyPr/>
                    <a:lstStyle/>
                    <a:p>
                      <a:r>
                        <a:rPr lang="en-US" altLang="zh-CN" dirty="0"/>
                        <a:t>5</a:t>
                      </a:r>
                      <a:endParaRPr lang="zh-CN" altLang="en-US" dirty="0"/>
                    </a:p>
                  </a:txBody>
                  <a:tcPr/>
                </a:tc>
                <a:tc>
                  <a:txBody>
                    <a:bodyPr/>
                    <a:lstStyle/>
                    <a:p>
                      <a:r>
                        <a:rPr lang="en-US" altLang="zh-CN" dirty="0"/>
                        <a:t>2</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1651185264"/>
                  </a:ext>
                </a:extLst>
              </a:tr>
            </a:tbl>
          </a:graphicData>
        </a:graphic>
      </p:graphicFrame>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10264274" cy="954107"/>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典型算法  </a:t>
            </a:r>
            <a:r>
              <a:rPr lang="en-US" altLang="zh-CN" sz="2800" dirty="0">
                <a:latin typeface="微软雅黑" panose="020B0503020204020204" pitchFamily="34" charset="-122"/>
                <a:ea typeface="微软雅黑" panose="020B0503020204020204" pitchFamily="34" charset="-122"/>
              </a:rPr>
              <a:t>KNN</a:t>
            </a:r>
          </a:p>
          <a:p>
            <a:endParaRPr lang="zh-CN" altLang="en-US" sz="28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838200" y="4748462"/>
            <a:ext cx="6927376" cy="1754326"/>
          </a:xfrm>
          <a:prstGeom prst="rect">
            <a:avLst/>
          </a:prstGeom>
          <a:noFill/>
        </p:spPr>
        <p:txBody>
          <a:bodyPr wrap="square" rtlCol="0">
            <a:spAutoFit/>
          </a:bodyPr>
          <a:lstStyle/>
          <a:p>
            <a:r>
              <a:rPr lang="zh-CN" altLang="en-US" dirty="0"/>
              <a:t>基于用户</a:t>
            </a:r>
            <a:r>
              <a:rPr lang="en-US" altLang="zh-CN" dirty="0"/>
              <a:t>1</a:t>
            </a:r>
            <a:r>
              <a:rPr lang="zh-CN" altLang="en-US" dirty="0"/>
              <a:t>和用户</a:t>
            </a:r>
            <a:r>
              <a:rPr lang="en-US" altLang="zh-CN" dirty="0"/>
              <a:t>2</a:t>
            </a:r>
            <a:r>
              <a:rPr lang="zh-CN" altLang="en-US" dirty="0"/>
              <a:t>的评分预测</a:t>
            </a:r>
            <a:r>
              <a:rPr lang="en-US" altLang="zh-CN" dirty="0"/>
              <a:t>Alice</a:t>
            </a:r>
            <a:r>
              <a:rPr lang="zh-CN" altLang="en-US" dirty="0"/>
              <a:t>对物品</a:t>
            </a:r>
            <a:r>
              <a:rPr lang="en-US" altLang="zh-CN" dirty="0"/>
              <a:t>5</a:t>
            </a:r>
            <a:r>
              <a:rPr lang="zh-CN" altLang="en-US" dirty="0"/>
              <a:t>的评分为：</a:t>
            </a:r>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5231496"/>
            <a:ext cx="5747045" cy="927148"/>
          </a:xfrm>
          <a:prstGeom prst="rect">
            <a:avLst/>
          </a:prstGeom>
        </p:spPr>
      </p:pic>
      <p:sp>
        <p:nvSpPr>
          <p:cNvPr id="4" name="矩形 3"/>
          <p:cNvSpPr/>
          <p:nvPr/>
        </p:nvSpPr>
        <p:spPr>
          <a:xfrm>
            <a:off x="7430847" y="4748462"/>
            <a:ext cx="3493827" cy="1754326"/>
          </a:xfrm>
          <a:prstGeom prst="rect">
            <a:avLst/>
          </a:prstGeom>
        </p:spPr>
        <p:txBody>
          <a:bodyPr wrap="square">
            <a:spAutoFit/>
          </a:bodyPr>
          <a:lstStyle/>
          <a:p>
            <a:r>
              <a:rPr lang="zh-CN" altLang="en-US" dirty="0"/>
              <a:t>以此方法，可以计算出</a:t>
            </a:r>
            <a:r>
              <a:rPr lang="en-US" altLang="zh-CN" dirty="0"/>
              <a:t>Alice</a:t>
            </a:r>
            <a:r>
              <a:rPr lang="zh-CN" altLang="en-US" dirty="0"/>
              <a:t>对所有未曾见过的物品的预测，其中包括推荐列表中有最高预测值的那些物品。在本例中，把物品</a:t>
            </a:r>
            <a:r>
              <a:rPr lang="en-US" altLang="zh-CN" dirty="0"/>
              <a:t>5</a:t>
            </a:r>
            <a:r>
              <a:rPr lang="zh-CN" altLang="en-US" dirty="0"/>
              <a:t>放到列表中可能是一个很好的选择。</a:t>
            </a:r>
            <a:endParaRPr lang="en-US" altLang="zh-CN" dirty="0"/>
          </a:p>
        </p:txBody>
      </p:sp>
    </p:spTree>
    <p:extLst>
      <p:ext uri="{BB962C8B-B14F-4D97-AF65-F5344CB8AC3E}">
        <p14:creationId xmlns:p14="http://schemas.microsoft.com/office/powerpoint/2010/main" val="929448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a:xfrm>
            <a:off x="1844040" y="807085"/>
            <a:ext cx="9509760" cy="1325563"/>
          </a:xfrm>
        </p:spPr>
        <p:txBody>
          <a:bodyPr/>
          <a:lstStyle/>
          <a:p>
            <a:r>
              <a:rPr lang="zh-CN" altLang="en-US" dirty="0">
                <a:latin typeface="微软雅黑" panose="020B0503020204020204" pitchFamily="34" charset="-122"/>
                <a:ea typeface="微软雅黑" panose="020B0503020204020204" pitchFamily="34" charset="-122"/>
              </a:rPr>
              <a:t>目录</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a:xfrm>
            <a:off x="1844040" y="2002790"/>
            <a:ext cx="9509760" cy="4351338"/>
          </a:xfrm>
        </p:spPr>
        <p:txBody>
          <a:bodyPr>
            <a:normAutofit/>
          </a:bodyPr>
          <a:lstStyle/>
          <a:p>
            <a:pPr>
              <a:lnSpc>
                <a:spcPct val="150000"/>
              </a:lnSpc>
            </a:pPr>
            <a:r>
              <a:rPr lang="zh-CN" altLang="en-US" dirty="0">
                <a:latin typeface="微软雅黑" panose="020B0503020204020204" pitchFamily="34" charset="-122"/>
                <a:ea typeface="微软雅黑" panose="020B0503020204020204" pitchFamily="34" charset="-122"/>
              </a:rPr>
              <a:t>基本思想</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典型算法</a:t>
            </a:r>
            <a:endParaRPr lang="en-US" altLang="zh-CN"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优缺点</a:t>
            </a:r>
            <a:endParaRPr lang="en-US" altLang="zh-CN" dirty="0">
              <a:latin typeface="微软雅黑" panose="020B0503020204020204" pitchFamily="34" charset="-122"/>
              <a:ea typeface="微软雅黑" panose="020B0503020204020204" pitchFamily="34" charset="-122"/>
            </a:endParaRPr>
          </a:p>
        </p:txBody>
      </p:sp>
      <p:sp>
        <p:nvSpPr>
          <p:cNvPr id="5" name="内容占位符 2">
            <a:extLst>
              <a:ext uri="{FF2B5EF4-FFF2-40B4-BE49-F238E27FC236}">
                <a16:creationId xmlns:a16="http://schemas.microsoft.com/office/drawing/2014/main" id="{18A56110-D54B-4392-8A7B-6C5D26D02A5A}"/>
              </a:ext>
            </a:extLst>
          </p:cNvPr>
          <p:cNvSpPr txBox="1">
            <a:spLocks/>
          </p:cNvSpPr>
          <p:nvPr/>
        </p:nvSpPr>
        <p:spPr>
          <a:xfrm>
            <a:off x="1791490" y="3537301"/>
            <a:ext cx="2344332" cy="782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算法改进</a:t>
            </a:r>
            <a:endParaRPr lang="en-US" altLang="zh-CN"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Ø"/>
            </a:pP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75665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965200" y="2361140"/>
            <a:ext cx="10515600" cy="4099560"/>
          </a:xfrm>
        </p:spPr>
        <p:txBody>
          <a:bodyPr>
            <a:normAutofit/>
          </a:bodyPr>
          <a:lstStyle/>
          <a:p>
            <a:pPr marL="514350" indent="-514350">
              <a:lnSpc>
                <a:spcPct val="150000"/>
              </a:lnSpc>
              <a:buFont typeface="+mj-lt"/>
              <a:buAutoNum type="arabicPeriod"/>
            </a:pPr>
            <a:r>
              <a:rPr lang="zh-CN" altLang="en-US" dirty="0">
                <a:latin typeface="微软雅黑" panose="020B0503020204020204" pitchFamily="34" charset="-122"/>
                <a:ea typeface="微软雅黑" panose="020B0503020204020204" pitchFamily="34" charset="-122"/>
              </a:rPr>
              <a:t>相似度算法</a:t>
            </a:r>
            <a:endParaRPr lang="en-US" altLang="zh-CN" dirty="0">
              <a:latin typeface="微软雅黑" panose="020B0503020204020204" pitchFamily="34" charset="-122"/>
              <a:ea typeface="微软雅黑" panose="020B0503020204020204" pitchFamily="34" charset="-122"/>
            </a:endParaRPr>
          </a:p>
          <a:p>
            <a:pPr lvl="1">
              <a:lnSpc>
                <a:spcPct val="150000"/>
              </a:lnSpc>
            </a:pPr>
            <a:r>
              <a:rPr lang="zh-CN" altLang="en-US" dirty="0">
                <a:latin typeface="微软雅黑" panose="020B0503020204020204" pitchFamily="34" charset="-122"/>
                <a:ea typeface="微软雅黑" panose="020B0503020204020204" pitchFamily="34" charset="-122"/>
              </a:rPr>
              <a:t> 余弦相似度（</a:t>
            </a:r>
            <a:r>
              <a:rPr lang="en-US" altLang="zh-CN" dirty="0">
                <a:latin typeface="微软雅黑" panose="020B0503020204020204" pitchFamily="34" charset="-122"/>
                <a:ea typeface="微软雅黑" panose="020B0503020204020204" pitchFamily="34" charset="-122"/>
              </a:rPr>
              <a:t>Cosine similarity</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lnSpc>
                <a:spcPct val="150000"/>
              </a:lnSpc>
            </a:pPr>
            <a:r>
              <a:rPr lang="en-US" altLang="zh-CN" dirty="0">
                <a:latin typeface="微软雅黑" panose="020B0503020204020204" pitchFamily="34" charset="-122"/>
                <a:ea typeface="微软雅黑" panose="020B0503020204020204" pitchFamily="34" charset="-122"/>
              </a:rPr>
              <a:t> Pearson</a:t>
            </a:r>
            <a:r>
              <a:rPr lang="zh-CN" altLang="en-US" dirty="0">
                <a:latin typeface="微软雅黑" panose="020B0503020204020204" pitchFamily="34" charset="-122"/>
                <a:ea typeface="微软雅黑" panose="020B0503020204020204" pitchFamily="34" charset="-122"/>
              </a:rPr>
              <a:t>相关系数（</a:t>
            </a:r>
            <a:r>
              <a:rPr lang="en-US" altLang="zh-CN" dirty="0">
                <a:latin typeface="微软雅黑" panose="020B0503020204020204" pitchFamily="34" charset="-122"/>
                <a:ea typeface="微软雅黑" panose="020B0503020204020204" pitchFamily="34" charset="-122"/>
              </a:rPr>
              <a:t>Pearson correlation coefficient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lnSpc>
                <a:spcPct val="150000"/>
              </a:lnSpc>
            </a:pPr>
            <a:r>
              <a:rPr lang="en-US" altLang="zh-CN"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Jaccard</a:t>
            </a:r>
            <a:r>
              <a:rPr lang="zh-CN" altLang="en-US" dirty="0">
                <a:latin typeface="微软雅黑" panose="020B0503020204020204" pitchFamily="34" charset="-122"/>
                <a:ea typeface="微软雅黑" panose="020B0503020204020204" pitchFamily="34" charset="-122"/>
              </a:rPr>
              <a:t>系数（</a:t>
            </a:r>
            <a:r>
              <a:rPr lang="en-US" altLang="zh-CN" dirty="0">
                <a:latin typeface="微软雅黑" panose="020B0503020204020204" pitchFamily="34" charset="-122"/>
                <a:ea typeface="微软雅黑" panose="020B0503020204020204" pitchFamily="34" charset="-122"/>
              </a:rPr>
              <a:t>Jaccard index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 </a:t>
            </a:r>
          </a:p>
          <a:p>
            <a:pPr marL="457200" lvl="1" indent="0">
              <a:lnSpc>
                <a:spcPct val="150000"/>
              </a:lnSpc>
              <a:buNone/>
            </a:pP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660400" y="1600527"/>
            <a:ext cx="2067560" cy="662554"/>
          </a:xfrm>
          <a:prstGeom prst="rect">
            <a:avLst/>
          </a:prstGeom>
        </p:spPr>
        <p:txBody>
          <a:bodyPr wrap="square">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算法改进</a:t>
            </a:r>
            <a:endParaRPr lang="en-US" altLang="zh-CN"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347293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1257300" y="2359596"/>
            <a:ext cx="10223500" cy="3967672"/>
          </a:xfrm>
        </p:spPr>
        <p:txBody>
          <a:bodyPr>
            <a:normAutofit/>
          </a:bodyPr>
          <a:lstStyle/>
          <a:p>
            <a:pPr>
              <a:lnSpc>
                <a:spcPct val="150000"/>
              </a:lnSpc>
            </a:pPr>
            <a:r>
              <a:rPr lang="zh-CN" altLang="it-IT" dirty="0">
                <a:latin typeface="微软雅黑" panose="020B0503020204020204" pitchFamily="34" charset="-122"/>
                <a:ea typeface="微软雅黑" panose="020B0503020204020204" pitchFamily="34" charset="-122"/>
              </a:rPr>
              <a:t> 余弦相似度（</a:t>
            </a:r>
            <a:r>
              <a:rPr lang="it-IT" altLang="zh-CN" dirty="0">
                <a:latin typeface="微软雅黑" panose="020B0503020204020204" pitchFamily="34" charset="-122"/>
                <a:ea typeface="微软雅黑" panose="020B0503020204020204" pitchFamily="34" charset="-122"/>
              </a:rPr>
              <a:t>Cosine similarity</a:t>
            </a:r>
            <a:r>
              <a:rPr lang="zh-CN" altLang="it-IT"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457200" lvl="1" indent="0">
              <a:lnSpc>
                <a:spcPct val="100000"/>
              </a:lnSpc>
              <a:buNone/>
            </a:pPr>
            <a:r>
              <a:rPr lang="zh-CN" altLang="en-US" dirty="0">
                <a:latin typeface="微软雅黑" panose="020B0503020204020204" pitchFamily="34" charset="-122"/>
                <a:ea typeface="微软雅黑" panose="020B0503020204020204" pitchFamily="34" charset="-122"/>
              </a:rPr>
              <a:t>在这种方法中，用户</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对</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个物品的评分被看作</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维向量，通过两个向量夹角的余弦值来评估其相似性。（</a:t>
            </a:r>
            <a:r>
              <a:rPr lang="en-US" altLang="zh-CN" dirty="0" err="1">
                <a:latin typeface="微软雅黑" panose="020B0503020204020204" pitchFamily="34" charset="-122"/>
                <a:ea typeface="微软雅黑" panose="020B0503020204020204" pitchFamily="34" charset="-122"/>
              </a:rPr>
              <a:t>ItemCF</a:t>
            </a:r>
            <a:r>
              <a:rPr lang="zh-CN" altLang="en-US" dirty="0">
                <a:latin typeface="微软雅黑" panose="020B0503020204020204" pitchFamily="34" charset="-122"/>
                <a:ea typeface="微软雅黑" panose="020B0503020204020204" pitchFamily="34" charset="-122"/>
              </a:rPr>
              <a:t>效果更好）</a:t>
            </a: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838200" y="1599755"/>
            <a:ext cx="466090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算法改进：相似度算法</a:t>
            </a:r>
          </a:p>
        </p:txBody>
      </p:sp>
      <p:pic>
        <p:nvPicPr>
          <p:cNvPr id="14" name="图片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9885" y="4329285"/>
            <a:ext cx="5961406" cy="1564673"/>
          </a:xfrm>
          <a:prstGeom prst="rect">
            <a:avLst/>
          </a:prstGeom>
        </p:spPr>
      </p:pic>
      <p:grpSp>
        <p:nvGrpSpPr>
          <p:cNvPr id="19" name="组合 18"/>
          <p:cNvGrpSpPr/>
          <p:nvPr/>
        </p:nvGrpSpPr>
        <p:grpSpPr>
          <a:xfrm>
            <a:off x="8267700" y="4258307"/>
            <a:ext cx="2604802" cy="1706627"/>
            <a:chOff x="8364538" y="4264025"/>
            <a:chExt cx="2794000" cy="2000250"/>
          </a:xfrm>
        </p:grpSpPr>
        <p:grpSp>
          <p:nvGrpSpPr>
            <p:cNvPr id="16" name="Group 9"/>
            <p:cNvGrpSpPr>
              <a:grpSpLocks noChangeAspect="1"/>
            </p:cNvGrpSpPr>
            <p:nvPr/>
          </p:nvGrpSpPr>
          <p:grpSpPr bwMode="auto">
            <a:xfrm>
              <a:off x="8364538" y="4264025"/>
              <a:ext cx="2794000" cy="2000250"/>
              <a:chOff x="5269" y="2686"/>
              <a:chExt cx="1760" cy="1260"/>
            </a:xfrm>
          </p:grpSpPr>
          <p:sp>
            <p:nvSpPr>
              <p:cNvPr id="17" name="AutoShape 8"/>
              <p:cNvSpPr>
                <a:spLocks noChangeAspect="1" noChangeArrowheads="1" noTextEdit="1"/>
              </p:cNvSpPr>
              <p:nvPr/>
            </p:nvSpPr>
            <p:spPr bwMode="auto">
              <a:xfrm>
                <a:off x="5269" y="2686"/>
                <a:ext cx="176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pic>
            <p:nvPicPr>
              <p:cNvPr id="1034" name="Picture 10"/>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5269" y="2686"/>
                <a:ext cx="1766" cy="1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8" name="椭圆 17"/>
            <p:cNvSpPr/>
            <p:nvPr/>
          </p:nvSpPr>
          <p:spPr>
            <a:xfrm>
              <a:off x="8873067" y="4355886"/>
              <a:ext cx="321733" cy="2880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A</a:t>
              </a:r>
              <a:endParaRPr lang="zh-CN" altLang="en-US" dirty="0">
                <a:solidFill>
                  <a:schemeClr val="tx1"/>
                </a:solidFill>
              </a:endParaRPr>
            </a:p>
          </p:txBody>
        </p:sp>
        <p:sp>
          <p:nvSpPr>
            <p:cNvPr id="20" name="椭圆 19"/>
            <p:cNvSpPr/>
            <p:nvPr/>
          </p:nvSpPr>
          <p:spPr>
            <a:xfrm>
              <a:off x="10346267" y="5925655"/>
              <a:ext cx="321733" cy="2880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B</a:t>
              </a:r>
              <a:endParaRPr lang="zh-CN" altLang="en-US" dirty="0">
                <a:solidFill>
                  <a:schemeClr val="tx1"/>
                </a:solidFill>
              </a:endParaRPr>
            </a:p>
          </p:txBody>
        </p:sp>
      </p:grpSp>
      <p:sp>
        <p:nvSpPr>
          <p:cNvPr id="21" name="矩形 20"/>
          <p:cNvSpPr/>
          <p:nvPr/>
        </p:nvSpPr>
        <p:spPr>
          <a:xfrm>
            <a:off x="7980405" y="5981394"/>
            <a:ext cx="3373395" cy="338554"/>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余弦值越接近于</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，则越相似。</a:t>
            </a:r>
          </a:p>
        </p:txBody>
      </p:sp>
    </p:spTree>
    <p:extLst>
      <p:ext uri="{BB962C8B-B14F-4D97-AF65-F5344CB8AC3E}">
        <p14:creationId xmlns:p14="http://schemas.microsoft.com/office/powerpoint/2010/main" val="29535821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1358900" y="2361142"/>
            <a:ext cx="10515600" cy="3380868"/>
          </a:xfrm>
        </p:spPr>
        <p:txBody>
          <a:bodyPr>
            <a:normAutofit/>
          </a:bodyPr>
          <a:lstStyle/>
          <a:p>
            <a:pPr>
              <a:lnSpc>
                <a:spcPct val="150000"/>
              </a:lnSpc>
            </a:pPr>
            <a:r>
              <a:rPr lang="en-US" altLang="zh-CN" dirty="0">
                <a:latin typeface="微软雅黑" panose="020B0503020204020204" pitchFamily="34" charset="-122"/>
                <a:ea typeface="微软雅黑" panose="020B0503020204020204" pitchFamily="34" charset="-122"/>
              </a:rPr>
              <a:t>Pearson</a:t>
            </a:r>
            <a:r>
              <a:rPr lang="zh-CN" altLang="en-US" dirty="0">
                <a:latin typeface="微软雅黑" panose="020B0503020204020204" pitchFamily="34" charset="-122"/>
                <a:ea typeface="微软雅黑" panose="020B0503020204020204" pitchFamily="34" charset="-122"/>
              </a:rPr>
              <a:t>相关系数</a:t>
            </a:r>
            <a:r>
              <a:rPr lang="zh-CN" altLang="it-IT" dirty="0">
                <a:latin typeface="微软雅黑" panose="020B0503020204020204" pitchFamily="34" charset="-122"/>
                <a:ea typeface="微软雅黑" panose="020B0503020204020204" pitchFamily="34" charset="-122"/>
              </a:rPr>
              <a:t>（</a:t>
            </a:r>
            <a:r>
              <a:rPr lang="it-IT" altLang="zh-CN" dirty="0">
                <a:latin typeface="微软雅黑" panose="020B0503020204020204" pitchFamily="34" charset="-122"/>
                <a:ea typeface="微软雅黑" panose="020B0503020204020204" pitchFamily="34" charset="-122"/>
              </a:rPr>
              <a:t>Pearson correlation coefficient</a:t>
            </a:r>
            <a:r>
              <a:rPr lang="zh-CN" altLang="it-IT"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457200" lvl="1" indent="0">
              <a:lnSpc>
                <a:spcPct val="100000"/>
              </a:lnSpc>
              <a:buNone/>
            </a:pPr>
            <a:r>
              <a:rPr lang="zh-CN" altLang="en-US" dirty="0">
                <a:latin typeface="微软雅黑" panose="020B0503020204020204" pitchFamily="34" charset="-122"/>
                <a:ea typeface="微软雅黑" panose="020B0503020204020204" pitchFamily="34" charset="-122"/>
              </a:rPr>
              <a:t>皮尔逊相关系数是两个变量的协方差除以其标准偏差的乘积。</a:t>
            </a: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677111" y="5988714"/>
            <a:ext cx="3373395" cy="338554"/>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值接近于</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，则越相似。</a:t>
            </a: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970" y="4290547"/>
            <a:ext cx="5881259" cy="1161147"/>
          </a:xfrm>
          <a:prstGeom prst="rect">
            <a:avLst/>
          </a:prstGeom>
        </p:spPr>
      </p:pic>
      <p:sp>
        <p:nvSpPr>
          <p:cNvPr id="9" name="内容占位符 2">
            <a:extLst>
              <a:ext uri="{FF2B5EF4-FFF2-40B4-BE49-F238E27FC236}">
                <a16:creationId xmlns:a16="http://schemas.microsoft.com/office/drawing/2014/main" id="{18A56110-D54B-4392-8A7B-6C5D26D02A5A}"/>
              </a:ext>
            </a:extLst>
          </p:cNvPr>
          <p:cNvSpPr txBox="1">
            <a:spLocks/>
          </p:cNvSpPr>
          <p:nvPr/>
        </p:nvSpPr>
        <p:spPr>
          <a:xfrm>
            <a:off x="838200" y="1501755"/>
            <a:ext cx="3891473" cy="70542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dirty="0">
                <a:latin typeface="微软雅黑" panose="020B0503020204020204" pitchFamily="34" charset="-122"/>
                <a:ea typeface="微软雅黑" panose="020B0503020204020204" pitchFamily="34" charset="-122"/>
              </a:rPr>
              <a:t>算法改进：相似度算法</a:t>
            </a:r>
          </a:p>
        </p:txBody>
      </p:sp>
    </p:spTree>
    <p:extLst>
      <p:ext uri="{BB962C8B-B14F-4D97-AF65-F5344CB8AC3E}">
        <p14:creationId xmlns:p14="http://schemas.microsoft.com/office/powerpoint/2010/main" val="32411586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1282700" y="2360794"/>
            <a:ext cx="9931400" cy="3967672"/>
          </a:xfrm>
        </p:spPr>
        <p:txBody>
          <a:bodyPr>
            <a:normAutofit/>
          </a:bodyPr>
          <a:lstStyle/>
          <a:p>
            <a:pPr>
              <a:lnSpc>
                <a:spcPct val="150000"/>
              </a:lnSpc>
            </a:pPr>
            <a:r>
              <a:rPr lang="en-US" altLang="zh-CN" dirty="0">
                <a:latin typeface="微软雅黑" panose="020B0503020204020204" pitchFamily="34" charset="-122"/>
                <a:ea typeface="微软雅黑" panose="020B0503020204020204" pitchFamily="34" charset="-122"/>
              </a:rPr>
              <a:t> Jaccard</a:t>
            </a:r>
            <a:r>
              <a:rPr lang="zh-CN" altLang="en-US" dirty="0">
                <a:latin typeface="微软雅黑" panose="020B0503020204020204" pitchFamily="34" charset="-122"/>
                <a:ea typeface="微软雅黑" panose="020B0503020204020204" pitchFamily="34" charset="-122"/>
              </a:rPr>
              <a:t>系数（</a:t>
            </a:r>
            <a:r>
              <a:rPr lang="en-US" altLang="zh-CN" dirty="0">
                <a:latin typeface="微软雅黑" panose="020B0503020204020204" pitchFamily="34" charset="-122"/>
                <a:ea typeface="微软雅黑" panose="020B0503020204020204" pitchFamily="34" charset="-122"/>
              </a:rPr>
              <a:t>Jaccard index</a:t>
            </a:r>
            <a:r>
              <a:rPr lang="zh-CN" altLang="en-US" dirty="0">
                <a:latin typeface="微软雅黑" panose="020B0503020204020204" pitchFamily="34" charset="-122"/>
                <a:ea typeface="微软雅黑" panose="020B0503020204020204" pitchFamily="34" charset="-122"/>
              </a:rPr>
              <a:t>） </a:t>
            </a:r>
            <a:endParaRPr lang="en-US" altLang="zh-CN" dirty="0">
              <a:latin typeface="微软雅黑" panose="020B0503020204020204" pitchFamily="34" charset="-122"/>
              <a:ea typeface="微软雅黑" panose="020B0503020204020204" pitchFamily="34" charset="-122"/>
            </a:endParaRPr>
          </a:p>
          <a:p>
            <a:pPr marL="457200" lvl="1" indent="0">
              <a:lnSpc>
                <a:spcPct val="100000"/>
              </a:lnSpc>
              <a:buNone/>
            </a:pPr>
            <a:r>
              <a:rPr lang="zh-CN" altLang="en-US" dirty="0">
                <a:latin typeface="微软雅黑" panose="020B0503020204020204" pitchFamily="34" charset="-122"/>
                <a:ea typeface="微软雅黑" panose="020B0503020204020204" pitchFamily="34" charset="-122"/>
              </a:rPr>
              <a:t>两个集合的交集除以两个集合的并集，所得的就是两个集合的相似度。</a:t>
            </a: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838200" y="1600354"/>
            <a:ext cx="527050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算法改进：相似度算法</a:t>
            </a:r>
          </a:p>
        </p:txBody>
      </p:sp>
      <p:sp>
        <p:nvSpPr>
          <p:cNvPr id="21" name="矩形 20"/>
          <p:cNvSpPr/>
          <p:nvPr/>
        </p:nvSpPr>
        <p:spPr>
          <a:xfrm>
            <a:off x="7708453" y="6062673"/>
            <a:ext cx="3373395" cy="338554"/>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交集占比越大，相似度越高</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7441" y="4752063"/>
            <a:ext cx="3746693" cy="755689"/>
          </a:xfrm>
          <a:prstGeom prst="rect">
            <a:avLst/>
          </a:prstGeom>
        </p:spPr>
      </p:pic>
      <p:grpSp>
        <p:nvGrpSpPr>
          <p:cNvPr id="10" name="组合 9"/>
          <p:cNvGrpSpPr/>
          <p:nvPr/>
        </p:nvGrpSpPr>
        <p:grpSpPr>
          <a:xfrm>
            <a:off x="7532627" y="3929813"/>
            <a:ext cx="3113208" cy="1967048"/>
            <a:chOff x="7583427" y="4065280"/>
            <a:chExt cx="3113208" cy="1967048"/>
          </a:xfrm>
        </p:grpSpPr>
        <p:sp>
          <p:nvSpPr>
            <p:cNvPr id="6" name="椭圆 5"/>
            <p:cNvSpPr/>
            <p:nvPr/>
          </p:nvSpPr>
          <p:spPr>
            <a:xfrm>
              <a:off x="7583427" y="4500024"/>
              <a:ext cx="1940011" cy="144618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474187" y="4065280"/>
              <a:ext cx="2222448" cy="1967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7788086" y="5036701"/>
              <a:ext cx="206546" cy="18641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3" name="椭圆 22"/>
            <p:cNvSpPr/>
            <p:nvPr/>
          </p:nvSpPr>
          <p:spPr>
            <a:xfrm>
              <a:off x="8863313" y="4836162"/>
              <a:ext cx="152400" cy="14004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4" name="椭圆 23"/>
            <p:cNvSpPr/>
            <p:nvPr/>
          </p:nvSpPr>
          <p:spPr>
            <a:xfrm>
              <a:off x="8715532" y="5248107"/>
              <a:ext cx="98654" cy="9362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 name="椭圆 24"/>
            <p:cNvSpPr/>
            <p:nvPr/>
          </p:nvSpPr>
          <p:spPr>
            <a:xfrm>
              <a:off x="9957636" y="5388543"/>
              <a:ext cx="152400" cy="1524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6" name="椭圆 25"/>
            <p:cNvSpPr/>
            <p:nvPr/>
          </p:nvSpPr>
          <p:spPr>
            <a:xfrm>
              <a:off x="9342678" y="4303860"/>
              <a:ext cx="206546" cy="18641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椭圆 26"/>
            <p:cNvSpPr/>
            <p:nvPr/>
          </p:nvSpPr>
          <p:spPr>
            <a:xfrm>
              <a:off x="8253074" y="5605889"/>
              <a:ext cx="169566" cy="18023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8" name="椭圆 27"/>
            <p:cNvSpPr/>
            <p:nvPr/>
          </p:nvSpPr>
          <p:spPr>
            <a:xfrm>
              <a:off x="10002529" y="4719769"/>
              <a:ext cx="292937" cy="17738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9" name="椭圆 28"/>
            <p:cNvSpPr/>
            <p:nvPr/>
          </p:nvSpPr>
          <p:spPr>
            <a:xfrm>
              <a:off x="9011881" y="5388543"/>
              <a:ext cx="236895" cy="21734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a:stretch>
              <a:fillRect/>
            </a:stretch>
          </p:blipFill>
          <p:spPr>
            <a:xfrm>
              <a:off x="8029290" y="4719769"/>
              <a:ext cx="432854" cy="499915"/>
            </a:xfrm>
            <a:prstGeom prst="rect">
              <a:avLst/>
            </a:prstGeom>
          </p:spPr>
        </p:pic>
        <p:sp>
          <p:nvSpPr>
            <p:cNvPr id="32" name="椭圆 31"/>
            <p:cNvSpPr/>
            <p:nvPr/>
          </p:nvSpPr>
          <p:spPr>
            <a:xfrm>
              <a:off x="9627437" y="4791184"/>
              <a:ext cx="321733" cy="2880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B</a:t>
              </a:r>
              <a:endParaRPr lang="zh-CN" altLang="en-US" dirty="0">
                <a:solidFill>
                  <a:schemeClr val="tx1"/>
                </a:solidFill>
              </a:endParaRPr>
            </a:p>
          </p:txBody>
        </p:sp>
      </p:grpSp>
    </p:spTree>
    <p:extLst>
      <p:ext uri="{BB962C8B-B14F-4D97-AF65-F5344CB8AC3E}">
        <p14:creationId xmlns:p14="http://schemas.microsoft.com/office/powerpoint/2010/main" val="1066045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1358900" y="2361142"/>
            <a:ext cx="10515600" cy="4312374"/>
          </a:xfrm>
        </p:spPr>
        <p:txBody>
          <a:bodyPr>
            <a:normAutofit/>
          </a:bodyPr>
          <a:lstStyle/>
          <a:p>
            <a:pPr marL="228600" lvl="1">
              <a:lnSpc>
                <a:spcPct val="150000"/>
              </a:lnSpc>
              <a:spcBef>
                <a:spcPts val="1000"/>
              </a:spcBef>
            </a:pPr>
            <a:r>
              <a:rPr lang="zh-CN" altLang="en-US" sz="2800" dirty="0">
                <a:latin typeface="微软雅黑" panose="020B0503020204020204" pitchFamily="34" charset="-122"/>
                <a:ea typeface="微软雅黑" panose="020B0503020204020204" pitchFamily="34" charset="-122"/>
              </a:rPr>
              <a:t>反用户频率（</a:t>
            </a:r>
            <a:r>
              <a:rPr lang="en-US" altLang="zh-CN" sz="2800" dirty="0" err="1">
                <a:latin typeface="微软雅黑" panose="020B0503020204020204" pitchFamily="34" charset="-122"/>
                <a:ea typeface="微软雅黑" panose="020B0503020204020204" pitchFamily="34" charset="-122"/>
              </a:rPr>
              <a:t>iuf</a:t>
            </a:r>
            <a:r>
              <a:rPr lang="zh-CN" altLang="en-US" sz="2800"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降低对广受欢迎的物品有同样看法的相对重要性</a:t>
            </a:r>
            <a:endParaRPr lang="en-US" altLang="zh-CN" dirty="0">
              <a:latin typeface="微软雅黑" panose="020B0503020204020204" pitchFamily="34" charset="-122"/>
              <a:ea typeface="微软雅黑" panose="020B0503020204020204" pitchFamily="34" charset="-122"/>
            </a:endParaRPr>
          </a:p>
          <a:p>
            <a:pPr marL="228600" lvl="1">
              <a:lnSpc>
                <a:spcPct val="150000"/>
              </a:lnSpc>
              <a:spcBef>
                <a:spcPts val="1000"/>
              </a:spcBef>
            </a:pPr>
            <a:r>
              <a:rPr lang="zh-CN" altLang="en-US" sz="2800" dirty="0">
                <a:latin typeface="微软雅黑" panose="020B0503020204020204" pitchFamily="34" charset="-122"/>
                <a:ea typeface="微软雅黑" panose="020B0503020204020204" pitchFamily="34" charset="-122"/>
              </a:rPr>
              <a:t>方差权重因子：</a:t>
            </a:r>
            <a:r>
              <a:rPr lang="zh-CN" altLang="en-US" dirty="0">
                <a:latin typeface="微软雅黑" panose="020B0503020204020204" pitchFamily="34" charset="-122"/>
                <a:ea typeface="微软雅黑" panose="020B0503020204020204" pitchFamily="34" charset="-122"/>
              </a:rPr>
              <a:t>提高具有高方差评分值物品（即争议物品）的作用</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重要性赋权：</a:t>
            </a:r>
            <a:r>
              <a:rPr lang="zh-CN" altLang="en-US" sz="2400" dirty="0">
                <a:latin typeface="微软雅黑" panose="020B0503020204020204" pitchFamily="34" charset="-122"/>
                <a:ea typeface="微软雅黑" panose="020B0503020204020204" pitchFamily="34" charset="-122"/>
              </a:rPr>
              <a:t>基于线性化简相似度权值的方法</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样本扩展：</a:t>
            </a:r>
            <a:r>
              <a:rPr lang="zh-CN" altLang="en-US" sz="2400" dirty="0">
                <a:latin typeface="微软雅黑" panose="020B0503020204020204" pitchFamily="34" charset="-122"/>
                <a:ea typeface="微软雅黑" panose="020B0503020204020204" pitchFamily="34" charset="-122"/>
              </a:rPr>
              <a:t>强调接近</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和</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的值，对原始数据乘以一个常量</a:t>
            </a:r>
            <a:r>
              <a:rPr lang="en-US" altLang="zh-CN" sz="2400" dirty="0">
                <a:latin typeface="微软雅黑" panose="020B0503020204020204" pitchFamily="34" charset="-122"/>
                <a:ea typeface="微软雅黑" panose="020B0503020204020204" pitchFamily="34" charset="-122"/>
              </a:rPr>
              <a:t>ρ</a:t>
            </a:r>
            <a:r>
              <a:rPr lang="zh-CN" altLang="en-US" sz="2400" dirty="0">
                <a:latin typeface="微软雅黑" panose="020B0503020204020204" pitchFamily="34" charset="-122"/>
                <a:ea typeface="微软雅黑" panose="020B0503020204020204" pitchFamily="34" charset="-122"/>
              </a:rPr>
              <a:t>来调整近邻的权值</a:t>
            </a:r>
            <a:endParaRPr lang="en-US" altLang="zh-CN" sz="2400" dirty="0">
              <a:latin typeface="微软雅黑" panose="020B0503020204020204" pitchFamily="34" charset="-122"/>
              <a:ea typeface="微软雅黑" panose="020B0503020204020204" pitchFamily="34" charset="-122"/>
            </a:endParaRPr>
          </a:p>
          <a:p>
            <a:pPr marL="457200" lvl="1" indent="0">
              <a:lnSpc>
                <a:spcPct val="150000"/>
              </a:lnSpc>
              <a:buNone/>
            </a:pPr>
            <a:endParaRPr lang="en-US" altLang="zh-CN"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内容占位符 2">
            <a:extLst>
              <a:ext uri="{FF2B5EF4-FFF2-40B4-BE49-F238E27FC236}">
                <a16:creationId xmlns:a16="http://schemas.microsoft.com/office/drawing/2014/main" id="{18A56110-D54B-4392-8A7B-6C5D26D02A5A}"/>
              </a:ext>
            </a:extLst>
          </p:cNvPr>
          <p:cNvSpPr txBox="1">
            <a:spLocks/>
          </p:cNvSpPr>
          <p:nvPr/>
        </p:nvSpPr>
        <p:spPr>
          <a:xfrm>
            <a:off x="838200" y="1501755"/>
            <a:ext cx="3891473" cy="70542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dirty="0">
                <a:latin typeface="微软雅黑" panose="020B0503020204020204" pitchFamily="34" charset="-122"/>
                <a:ea typeface="微软雅黑" panose="020B0503020204020204" pitchFamily="34" charset="-122"/>
              </a:rPr>
              <a:t>算法改进：赋权体系</a:t>
            </a:r>
          </a:p>
        </p:txBody>
      </p:sp>
    </p:spTree>
    <p:extLst>
      <p:ext uri="{BB962C8B-B14F-4D97-AF65-F5344CB8AC3E}">
        <p14:creationId xmlns:p14="http://schemas.microsoft.com/office/powerpoint/2010/main" val="3829714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Item-based </a:t>
            </a:r>
            <a:br>
              <a:rPr lang="en-US" altLang="zh-CN" dirty="0"/>
            </a:br>
            <a:r>
              <a:rPr lang="en-US" altLang="zh-CN" dirty="0"/>
              <a:t>Collaborative Filtering</a:t>
            </a:r>
            <a:endParaRPr lang="zh-CN" altLang="en-US" dirty="0"/>
          </a:p>
        </p:txBody>
      </p:sp>
      <p:sp>
        <p:nvSpPr>
          <p:cNvPr id="3" name="副标题 2"/>
          <p:cNvSpPr>
            <a:spLocks noGrp="1"/>
          </p:cNvSpPr>
          <p:nvPr>
            <p:ph type="subTitle" idx="1"/>
          </p:nvPr>
        </p:nvSpPr>
        <p:spPr/>
        <p:txBody>
          <a:bodyPr/>
          <a:lstStyle/>
          <a:p>
            <a:r>
              <a:rPr lang="en-US" altLang="zh-CN" dirty="0"/>
              <a:t>51174500139 </a:t>
            </a:r>
            <a:r>
              <a:rPr lang="zh-CN" altLang="en-US" dirty="0"/>
              <a:t>徐翊鑫</a:t>
            </a:r>
          </a:p>
        </p:txBody>
      </p:sp>
    </p:spTree>
    <p:extLst>
      <p:ext uri="{BB962C8B-B14F-4D97-AF65-F5344CB8AC3E}">
        <p14:creationId xmlns:p14="http://schemas.microsoft.com/office/powerpoint/2010/main" val="29163226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a:xfrm>
            <a:off x="1844040" y="807085"/>
            <a:ext cx="9509760" cy="1325563"/>
          </a:xfrm>
        </p:spPr>
        <p:txBody>
          <a:bodyPr/>
          <a:lstStyle/>
          <a:p>
            <a:r>
              <a:rPr lang="zh-CN" altLang="en-US" dirty="0">
                <a:latin typeface="微软雅黑" panose="020B0503020204020204" pitchFamily="34" charset="-122"/>
                <a:ea typeface="微软雅黑" panose="020B0503020204020204" pitchFamily="34" charset="-122"/>
              </a:rPr>
              <a:t>目录</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a:xfrm>
            <a:off x="1844040" y="2002790"/>
            <a:ext cx="9509760" cy="4351338"/>
          </a:xfrm>
        </p:spPr>
        <p:txBody>
          <a:bodyPr>
            <a:normAutofit/>
          </a:bodyPr>
          <a:lstStyle/>
          <a:p>
            <a:pPr>
              <a:lnSpc>
                <a:spcPct val="150000"/>
              </a:lnSpc>
            </a:pPr>
            <a:r>
              <a:rPr lang="zh-CN" altLang="en-US" dirty="0">
                <a:latin typeface="微软雅黑" panose="020B0503020204020204" pitchFamily="34" charset="-122"/>
                <a:ea typeface="微软雅黑" panose="020B0503020204020204" pitchFamily="34" charset="-122"/>
              </a:rPr>
              <a:t>基本思想</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典型算法</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算法改进</a:t>
            </a:r>
            <a:endParaRPr lang="en-US" altLang="zh-CN" dirty="0">
              <a:latin typeface="微软雅黑" panose="020B0503020204020204" pitchFamily="34" charset="-122"/>
              <a:ea typeface="微软雅黑" panose="020B0503020204020204" pitchFamily="34" charset="-122"/>
            </a:endParaRPr>
          </a:p>
          <a:p>
            <a:pPr marL="0" indent="0">
              <a:lnSpc>
                <a:spcPct val="150000"/>
              </a:lnSpc>
              <a:buNone/>
            </a:pPr>
            <a:endParaRPr lang="en-US" altLang="zh-CN" dirty="0">
              <a:latin typeface="微软雅黑" panose="020B0503020204020204" pitchFamily="34" charset="-122"/>
              <a:ea typeface="微软雅黑" panose="020B0503020204020204" pitchFamily="34" charset="-122"/>
            </a:endParaRPr>
          </a:p>
        </p:txBody>
      </p:sp>
      <p:sp>
        <p:nvSpPr>
          <p:cNvPr id="5" name="内容占位符 2">
            <a:extLst>
              <a:ext uri="{FF2B5EF4-FFF2-40B4-BE49-F238E27FC236}">
                <a16:creationId xmlns:a16="http://schemas.microsoft.com/office/drawing/2014/main" id="{18A56110-D54B-4392-8A7B-6C5D26D02A5A}"/>
              </a:ext>
            </a:extLst>
          </p:cNvPr>
          <p:cNvSpPr txBox="1">
            <a:spLocks/>
          </p:cNvSpPr>
          <p:nvPr/>
        </p:nvSpPr>
        <p:spPr>
          <a:xfrm>
            <a:off x="1791490" y="4298731"/>
            <a:ext cx="2344332" cy="9879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优缺点</a:t>
            </a:r>
            <a:endParaRPr lang="en-US" altLang="zh-CN"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Ø"/>
            </a:pP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6535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123747"/>
            <a:ext cx="10515600" cy="4259792"/>
          </a:xfrm>
        </p:spPr>
        <p:txBody>
          <a:bodyPr>
            <a:normAutofit/>
          </a:bodyPr>
          <a:lstStyle/>
          <a:p>
            <a:pPr marL="0" indent="0">
              <a:buNone/>
            </a:pPr>
            <a:endParaRPr lang="en-US" altLang="zh-CN" dirty="0">
              <a:latin typeface="微软雅黑" panose="020B0503020204020204" pitchFamily="34" charset="-122"/>
              <a:ea typeface="微软雅黑" panose="020B0503020204020204" pitchFamily="34" charset="-122"/>
            </a:endParaRPr>
          </a:p>
          <a:p>
            <a:r>
              <a:rPr lang="zh-CN" altLang="en-US" sz="2600" dirty="0">
                <a:latin typeface="微软雅黑" panose="020B0503020204020204" pitchFamily="34" charset="-122"/>
                <a:ea typeface="微软雅黑" panose="020B0503020204020204" pitchFamily="34" charset="-122"/>
              </a:rPr>
              <a:t>优点</a:t>
            </a:r>
            <a:endParaRPr lang="en-US" altLang="zh-CN" sz="26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sz="2200" dirty="0">
                <a:latin typeface="微软雅黑" panose="020B0503020204020204" pitchFamily="34" charset="-122"/>
                <a:ea typeface="微软雅黑" panose="020B0503020204020204" pitchFamily="34" charset="-122"/>
              </a:rPr>
              <a:t>结果比较精确</a:t>
            </a:r>
            <a:endParaRPr lang="en-US" altLang="zh-CN" sz="22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sz="2200" dirty="0">
                <a:latin typeface="微软雅黑" panose="020B0503020204020204" pitchFamily="34" charset="-122"/>
                <a:ea typeface="微软雅黑" panose="020B0503020204020204" pitchFamily="34" charset="-122"/>
              </a:rPr>
              <a:t>用户的都能从邻居用户的反馈评价中得益，只要每个用户为系统贡献一份力量，系统的性能就会越来与完善。</a:t>
            </a:r>
            <a:endParaRPr lang="en-US" altLang="zh-CN" sz="22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sz="2200" dirty="0">
                <a:latin typeface="微软雅黑" panose="020B0503020204020204" pitchFamily="34" charset="-122"/>
                <a:ea typeface="微软雅黑" panose="020B0503020204020204" pitchFamily="34" charset="-122"/>
              </a:rPr>
              <a:t>容易挖掘出潜在兴趣。</a:t>
            </a:r>
            <a:endParaRPr lang="en-US" altLang="zh-CN" sz="2200" dirty="0">
              <a:latin typeface="微软雅黑" panose="020B0503020204020204" pitchFamily="34" charset="-122"/>
              <a:ea typeface="微软雅黑" panose="020B0503020204020204" pitchFamily="34" charset="-122"/>
            </a:endParaRPr>
          </a:p>
          <a:p>
            <a:r>
              <a:rPr lang="zh-CN" altLang="en-US" sz="2600" dirty="0">
                <a:latin typeface="微软雅黑" panose="020B0503020204020204" pitchFamily="34" charset="-122"/>
                <a:ea typeface="微软雅黑" panose="020B0503020204020204" pitchFamily="34" charset="-122"/>
              </a:rPr>
              <a:t>缺点</a:t>
            </a:r>
            <a:endParaRPr lang="en-US" altLang="zh-CN" sz="26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sz="2200" dirty="0">
                <a:latin typeface="微软雅黑" panose="020B0503020204020204" pitchFamily="34" charset="-122"/>
                <a:ea typeface="微软雅黑" panose="020B0503020204020204" pitchFamily="34" charset="-122"/>
              </a:rPr>
              <a:t>稀疏性</a:t>
            </a:r>
            <a:endParaRPr lang="en-US" altLang="zh-CN" sz="2200" dirty="0">
              <a:latin typeface="微软雅黑" panose="020B0503020204020204" pitchFamily="34" charset="-122"/>
              <a:ea typeface="微软雅黑" panose="020B0503020204020204" pitchFamily="34" charset="-122"/>
            </a:endParaRPr>
          </a:p>
          <a:p>
            <a:pPr marL="914400" lvl="1" indent="-457200">
              <a:buFont typeface="+mj-lt"/>
              <a:buAutoNum type="arabicPeriod"/>
            </a:pPr>
            <a:r>
              <a:rPr lang="zh-CN" altLang="en-US" sz="2200" dirty="0">
                <a:latin typeface="微软雅黑" panose="020B0503020204020204" pitchFamily="34" charset="-122"/>
                <a:ea typeface="微软雅黑" panose="020B0503020204020204" pitchFamily="34" charset="-122"/>
              </a:rPr>
              <a:t>不适用于用户量过大的场景</a:t>
            </a:r>
            <a:endParaRPr lang="en-US" altLang="zh-CN" sz="2200" dirty="0">
              <a:latin typeface="微软雅黑" panose="020B0503020204020204" pitchFamily="34" charset="-122"/>
              <a:ea typeface="微软雅黑" panose="020B0503020204020204" pitchFamily="34" charset="-122"/>
            </a:endParaRPr>
          </a:p>
          <a:p>
            <a:pPr marL="914400" lvl="1" indent="-457200">
              <a:buFont typeface="+mj-lt"/>
              <a:buAutoNum type="arabicPeriod"/>
            </a:pPr>
            <a:endParaRPr lang="en-US" altLang="zh-CN" sz="2200"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60400" y="1600527"/>
            <a:ext cx="206756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基本思想</a:t>
            </a:r>
          </a:p>
        </p:txBody>
      </p:sp>
    </p:spTree>
    <p:extLst>
      <p:ext uri="{BB962C8B-B14F-4D97-AF65-F5344CB8AC3E}">
        <p14:creationId xmlns:p14="http://schemas.microsoft.com/office/powerpoint/2010/main" val="41258978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User-Based Collaborative Filtering Algorithms</a:t>
            </a:r>
            <a:endParaRPr lang="zh-CN" altLang="en-US" sz="4000" dirty="0"/>
          </a:p>
        </p:txBody>
      </p:sp>
      <p:sp>
        <p:nvSpPr>
          <p:cNvPr id="3" name="内容占位符 2"/>
          <p:cNvSpPr>
            <a:spLocks noGrp="1"/>
          </p:cNvSpPr>
          <p:nvPr>
            <p:ph idx="1"/>
          </p:nvPr>
        </p:nvSpPr>
        <p:spPr>
          <a:xfrm>
            <a:off x="838200" y="2258480"/>
            <a:ext cx="9575800" cy="3815821"/>
          </a:xfrm>
        </p:spPr>
        <p:txBody>
          <a:bodyPr>
            <a:normAutofit/>
          </a:bodyPr>
          <a:lstStyle/>
          <a:p>
            <a:r>
              <a:rPr lang="zh-CN" altLang="en-US" sz="2600" dirty="0">
                <a:latin typeface="微软雅黑" panose="020B0503020204020204" pitchFamily="34" charset="-122"/>
                <a:ea typeface="微软雅黑" panose="020B0503020204020204" pitchFamily="34" charset="-122"/>
              </a:rPr>
              <a:t>和</a:t>
            </a:r>
            <a:r>
              <a:rPr lang="en-US" altLang="zh-CN" sz="2600" dirty="0">
                <a:latin typeface="微软雅黑" panose="020B0503020204020204" pitchFamily="34" charset="-122"/>
                <a:ea typeface="微软雅黑" panose="020B0503020204020204" pitchFamily="34" charset="-122"/>
              </a:rPr>
              <a:t>ItemCF</a:t>
            </a:r>
            <a:r>
              <a:rPr lang="zh-CN" altLang="en-US" sz="2600" dirty="0">
                <a:latin typeface="微软雅黑" panose="020B0503020204020204" pitchFamily="34" charset="-122"/>
                <a:ea typeface="微软雅黑" panose="020B0503020204020204" pitchFamily="34" charset="-122"/>
              </a:rPr>
              <a:t>的对比</a:t>
            </a:r>
            <a:endParaRPr lang="en-US" altLang="zh-CN" sz="2600" dirty="0">
              <a:latin typeface="微软雅黑" panose="020B0503020204020204" pitchFamily="34" charset="-122"/>
              <a:ea typeface="微软雅黑" panose="020B0503020204020204" pitchFamily="34" charset="-122"/>
            </a:endParaRPr>
          </a:p>
          <a:p>
            <a:endParaRPr lang="zh-CN" altLang="en-US" dirty="0"/>
          </a:p>
        </p:txBody>
      </p:sp>
      <p:cxnSp>
        <p:nvCxnSpPr>
          <p:cNvPr id="7" name="直接连接符 6"/>
          <p:cNvCxnSpPr/>
          <p:nvPr/>
        </p:nvCxnSpPr>
        <p:spPr>
          <a:xfrm>
            <a:off x="660400" y="1363133"/>
            <a:ext cx="10820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60400" y="1600527"/>
            <a:ext cx="2067560" cy="523220"/>
          </a:xfrm>
          <a:prstGeom prst="rect">
            <a:avLst/>
          </a:prstGeom>
        </p:spPr>
        <p:txBody>
          <a:bodyPr wrap="square">
            <a:spAutoFit/>
          </a:bodyPr>
          <a:lstStyle/>
          <a:p>
            <a:r>
              <a:rPr lang="zh-CN" altLang="en-US" sz="2800" dirty="0">
                <a:latin typeface="微软雅黑" panose="020B0503020204020204" pitchFamily="34" charset="-122"/>
                <a:ea typeface="微软雅黑" panose="020B0503020204020204" pitchFamily="34" charset="-122"/>
              </a:rPr>
              <a:t>优缺点</a:t>
            </a:r>
          </a:p>
        </p:txBody>
      </p:sp>
      <p:graphicFrame>
        <p:nvGraphicFramePr>
          <p:cNvPr id="4" name="表格 3"/>
          <p:cNvGraphicFramePr>
            <a:graphicFrameLocks noGrp="1"/>
          </p:cNvGraphicFramePr>
          <p:nvPr>
            <p:extLst/>
          </p:nvPr>
        </p:nvGraphicFramePr>
        <p:xfrm>
          <a:off x="1335616" y="2981234"/>
          <a:ext cx="9469968" cy="3422533"/>
        </p:xfrm>
        <a:graphic>
          <a:graphicData uri="http://schemas.openxmlformats.org/drawingml/2006/table">
            <a:tbl>
              <a:tblPr firstRow="1" bandRow="1">
                <a:tableStyleId>{5C22544A-7EE6-4342-B048-85BDC9FD1C3A}</a:tableStyleId>
              </a:tblPr>
              <a:tblGrid>
                <a:gridCol w="994835">
                  <a:extLst>
                    <a:ext uri="{9D8B030D-6E8A-4147-A177-3AD203B41FA5}">
                      <a16:colId xmlns:a16="http://schemas.microsoft.com/office/drawing/2014/main" val="1321149269"/>
                    </a:ext>
                  </a:extLst>
                </a:gridCol>
                <a:gridCol w="4510961">
                  <a:extLst>
                    <a:ext uri="{9D8B030D-6E8A-4147-A177-3AD203B41FA5}">
                      <a16:colId xmlns:a16="http://schemas.microsoft.com/office/drawing/2014/main" val="1911499034"/>
                    </a:ext>
                  </a:extLst>
                </a:gridCol>
                <a:gridCol w="3964172">
                  <a:extLst>
                    <a:ext uri="{9D8B030D-6E8A-4147-A177-3AD203B41FA5}">
                      <a16:colId xmlns:a16="http://schemas.microsoft.com/office/drawing/2014/main" val="2040035282"/>
                    </a:ext>
                  </a:extLst>
                </a:gridCol>
              </a:tblGrid>
              <a:tr h="329216">
                <a:tc>
                  <a:txBody>
                    <a:bodyPr/>
                    <a:lstStyle/>
                    <a:p>
                      <a:endParaRPr lang="zh-CN" altLang="en-US" dirty="0"/>
                    </a:p>
                  </a:txBody>
                  <a:tcPr/>
                </a:tc>
                <a:tc>
                  <a:txBody>
                    <a:bodyPr/>
                    <a:lstStyle/>
                    <a:p>
                      <a:r>
                        <a:rPr lang="en-US" altLang="zh-CN" dirty="0"/>
                        <a:t>User</a:t>
                      </a:r>
                      <a:r>
                        <a:rPr lang="en-US" altLang="zh-CN" baseline="0" dirty="0"/>
                        <a:t> </a:t>
                      </a:r>
                      <a:r>
                        <a:rPr lang="en-US" altLang="zh-CN" dirty="0"/>
                        <a:t>CF</a:t>
                      </a:r>
                      <a:endParaRPr lang="zh-CN" altLang="en-US" dirty="0"/>
                    </a:p>
                  </a:txBody>
                  <a:tcPr/>
                </a:tc>
                <a:tc>
                  <a:txBody>
                    <a:bodyPr/>
                    <a:lstStyle/>
                    <a:p>
                      <a:r>
                        <a:rPr lang="en-US" altLang="zh-CN" dirty="0"/>
                        <a:t>Item CF</a:t>
                      </a:r>
                      <a:endParaRPr lang="zh-CN" altLang="en-US" dirty="0"/>
                    </a:p>
                  </a:txBody>
                  <a:tcPr/>
                </a:tc>
                <a:extLst>
                  <a:ext uri="{0D108BD9-81ED-4DB2-BD59-A6C34878D82A}">
                    <a16:rowId xmlns:a16="http://schemas.microsoft.com/office/drawing/2014/main" val="1363293308"/>
                  </a:ext>
                </a:extLst>
              </a:tr>
              <a:tr h="274347">
                <a:tc>
                  <a:txBody>
                    <a:bodyPr/>
                    <a:lstStyle/>
                    <a:p>
                      <a:r>
                        <a:rPr lang="zh-CN" altLang="en-US" sz="1400" dirty="0">
                          <a:latin typeface="+mn-ea"/>
                          <a:ea typeface="+mn-ea"/>
                        </a:rPr>
                        <a:t>性能 </a:t>
                      </a:r>
                    </a:p>
                  </a:txBody>
                  <a:tcPr/>
                </a:tc>
                <a:tc>
                  <a:txBody>
                    <a:bodyPr/>
                    <a:lstStyle/>
                    <a:p>
                      <a:r>
                        <a:rPr lang="zh-CN" altLang="en-US" sz="1400" dirty="0">
                          <a:latin typeface="+mn-ea"/>
                          <a:ea typeface="+mn-ea"/>
                        </a:rPr>
                        <a:t>适用于</a:t>
                      </a:r>
                      <a:r>
                        <a:rPr lang="zh-CN" altLang="en-US" sz="1400" dirty="0">
                          <a:solidFill>
                            <a:srgbClr val="FF0000"/>
                          </a:solidFill>
                          <a:latin typeface="+mn-ea"/>
                          <a:ea typeface="+mn-ea"/>
                        </a:rPr>
                        <a:t>用户较少</a:t>
                      </a:r>
                      <a:r>
                        <a:rPr lang="zh-CN" altLang="en-US" sz="1400" dirty="0">
                          <a:latin typeface="+mn-ea"/>
                          <a:ea typeface="+mn-ea"/>
                        </a:rPr>
                        <a:t>的场合</a:t>
                      </a:r>
                    </a:p>
                  </a:txBody>
                  <a:tcPr/>
                </a:tc>
                <a:tc>
                  <a:txBody>
                    <a:bodyPr/>
                    <a:lstStyle/>
                    <a:p>
                      <a:r>
                        <a:rPr lang="zh-CN" altLang="en-US" sz="1400" dirty="0">
                          <a:latin typeface="+mn-ea"/>
                          <a:ea typeface="+mn-ea"/>
                        </a:rPr>
                        <a:t>适用于</a:t>
                      </a:r>
                      <a:r>
                        <a:rPr lang="zh-CN" altLang="en-US" sz="1400" dirty="0">
                          <a:solidFill>
                            <a:srgbClr val="FF0000"/>
                          </a:solidFill>
                          <a:latin typeface="+mn-ea"/>
                          <a:ea typeface="+mn-ea"/>
                        </a:rPr>
                        <a:t>物品数明显小于用户数</a:t>
                      </a:r>
                      <a:r>
                        <a:rPr lang="zh-CN" altLang="en-US" sz="1400" dirty="0">
                          <a:latin typeface="+mn-ea"/>
                          <a:ea typeface="+mn-ea"/>
                        </a:rPr>
                        <a:t>的场合</a:t>
                      </a:r>
                    </a:p>
                  </a:txBody>
                  <a:tcPr/>
                </a:tc>
                <a:extLst>
                  <a:ext uri="{0D108BD9-81ED-4DB2-BD59-A6C34878D82A}">
                    <a16:rowId xmlns:a16="http://schemas.microsoft.com/office/drawing/2014/main" val="3403718691"/>
                  </a:ext>
                </a:extLst>
              </a:tr>
              <a:tr h="198700">
                <a:tc>
                  <a:txBody>
                    <a:bodyPr/>
                    <a:lstStyle/>
                    <a:p>
                      <a:r>
                        <a:rPr lang="zh-CN" altLang="en-US" sz="1400" dirty="0">
                          <a:latin typeface="+mn-ea"/>
                          <a:ea typeface="+mn-ea"/>
                        </a:rPr>
                        <a:t>领域</a:t>
                      </a:r>
                    </a:p>
                  </a:txBody>
                  <a:tcPr/>
                </a:tc>
                <a:tc>
                  <a:txBody>
                    <a:bodyPr/>
                    <a:lstStyle/>
                    <a:p>
                      <a:r>
                        <a:rPr lang="zh-CN" altLang="en-US" sz="1400" dirty="0">
                          <a:latin typeface="+mn-ea"/>
                          <a:ea typeface="+mn-ea"/>
                        </a:rPr>
                        <a:t>用户个性化兴趣不太明显的领域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a:latin typeface="+mn-ea"/>
                          <a:ea typeface="+mn-ea"/>
                        </a:rPr>
                        <a:t>用户个性化需求强烈的领域</a:t>
                      </a:r>
                    </a:p>
                  </a:txBody>
                  <a:tcPr/>
                </a:tc>
                <a:extLst>
                  <a:ext uri="{0D108BD9-81ED-4DB2-BD59-A6C34878D82A}">
                    <a16:rowId xmlns:a16="http://schemas.microsoft.com/office/drawing/2014/main" val="2482261996"/>
                  </a:ext>
                </a:extLst>
              </a:tr>
              <a:tr h="325700">
                <a:tc>
                  <a:txBody>
                    <a:bodyPr/>
                    <a:lstStyle/>
                    <a:p>
                      <a:r>
                        <a:rPr lang="zh-CN" altLang="en-US" sz="1400" dirty="0">
                          <a:latin typeface="+mn-ea"/>
                          <a:ea typeface="+mn-ea"/>
                        </a:rPr>
                        <a:t>实时性</a:t>
                      </a:r>
                    </a:p>
                  </a:txBody>
                  <a:tcPr/>
                </a:tc>
                <a:tc>
                  <a:txBody>
                    <a:bodyPr/>
                    <a:lstStyle/>
                    <a:p>
                      <a:r>
                        <a:rPr lang="zh-CN" altLang="en-US" sz="1400" dirty="0">
                          <a:latin typeface="+mn-ea"/>
                          <a:ea typeface="+mn-ea"/>
                        </a:rPr>
                        <a:t>用户有新行为，不一定造成推荐结果的立即变化</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a:latin typeface="+mn-ea"/>
                          <a:ea typeface="+mn-ea"/>
                        </a:rPr>
                        <a:t>用户有新行为，一定会导致推荐结果的实时变化</a:t>
                      </a:r>
                    </a:p>
                  </a:txBody>
                  <a:tcPr/>
                </a:tc>
                <a:extLst>
                  <a:ext uri="{0D108BD9-81ED-4DB2-BD59-A6C34878D82A}">
                    <a16:rowId xmlns:a16="http://schemas.microsoft.com/office/drawing/2014/main" val="757931993"/>
                  </a:ext>
                </a:extLst>
              </a:tr>
              <a:tr h="707180">
                <a:tc rowSpan="2">
                  <a:txBody>
                    <a:bodyPr/>
                    <a:lstStyle/>
                    <a:p>
                      <a:r>
                        <a:rPr lang="zh-CN" altLang="en-US" sz="1400" dirty="0">
                          <a:latin typeface="+mn-ea"/>
                          <a:ea typeface="+mn-ea"/>
                        </a:rPr>
                        <a:t>冷启动</a:t>
                      </a:r>
                    </a:p>
                  </a:txBody>
                  <a:tcPr/>
                </a:tc>
                <a:tc>
                  <a:txBody>
                    <a:bodyPr/>
                    <a:lstStyle/>
                    <a:p>
                      <a:r>
                        <a:rPr lang="zh-CN" altLang="en-US" sz="1400" b="0" i="0" u="none" strike="noStrike" kern="1200" baseline="0" dirty="0">
                          <a:solidFill>
                            <a:schemeClr val="dk1"/>
                          </a:solidFill>
                          <a:latin typeface="+mn-ea"/>
                          <a:ea typeface="+mn-ea"/>
                          <a:cs typeface="+mn-cs"/>
                        </a:rPr>
                        <a:t>新用户对很少的物品产生行为后，不能立即对他进行个性化推荐，因为用户相似度表是每隔一段时间离线计算的</a:t>
                      </a:r>
                      <a:endParaRPr lang="en-US" altLang="zh-CN" sz="1400" dirty="0">
                        <a:latin typeface="+mn-ea"/>
                        <a:ea typeface="+mn-ea"/>
                      </a:endParaRPr>
                    </a:p>
                  </a:txBody>
                  <a:tcPr/>
                </a:tc>
                <a:tc>
                  <a:txBody>
                    <a:bodyPr/>
                    <a:lstStyle/>
                    <a:p>
                      <a:r>
                        <a:rPr lang="zh-CN" altLang="en-US" sz="1400" dirty="0">
                          <a:latin typeface="+mn-ea"/>
                          <a:ea typeface="+mn-ea"/>
                        </a:rPr>
                        <a:t>新用户只要对一个物品产生行为，</a:t>
                      </a:r>
                      <a:r>
                        <a:rPr lang="zh-CN" altLang="en-US" sz="1400" b="0" i="0" u="none" strike="noStrike" kern="1200" baseline="0" dirty="0">
                          <a:solidFill>
                            <a:schemeClr val="dk1"/>
                          </a:solidFill>
                          <a:latin typeface="+mn-ea"/>
                          <a:ea typeface="+mn-ea"/>
                          <a:cs typeface="+mn-cs"/>
                        </a:rPr>
                        <a:t>就可以给他推荐和该物品相关的其他物品</a:t>
                      </a:r>
                      <a:endParaRPr lang="zh-CN" altLang="en-US" sz="1400" dirty="0">
                        <a:latin typeface="+mn-ea"/>
                        <a:ea typeface="+mn-ea"/>
                      </a:endParaRPr>
                    </a:p>
                  </a:txBody>
                  <a:tcPr/>
                </a:tc>
                <a:extLst>
                  <a:ext uri="{0D108BD9-81ED-4DB2-BD59-A6C34878D82A}">
                    <a16:rowId xmlns:a16="http://schemas.microsoft.com/office/drawing/2014/main" val="3584567190"/>
                  </a:ext>
                </a:extLst>
              </a:tr>
              <a:tr h="498900">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a:latin typeface="+mn-ea"/>
                          <a:ea typeface="+mn-ea"/>
                        </a:rPr>
                        <a:t>新物品上线后一段时间，一旦有用户对物品产生行为，就可以将新物品推荐给</a:t>
                      </a:r>
                      <a:r>
                        <a:rPr lang="zh-CN" altLang="en-US" sz="1400" b="0" i="0" u="none" strike="noStrike" kern="1200" baseline="0" dirty="0">
                          <a:solidFill>
                            <a:schemeClr val="dk1"/>
                          </a:solidFill>
                          <a:latin typeface="+mn-ea"/>
                          <a:ea typeface="+mn-ea"/>
                          <a:cs typeface="+mn-cs"/>
                        </a:rPr>
                        <a:t>和对它产生行为的用户兴趣相似的其他用户</a:t>
                      </a:r>
                      <a:endParaRPr lang="zh-CN" altLang="en-US" sz="1400" dirty="0">
                        <a:latin typeface="+mn-ea"/>
                        <a:ea typeface="+mn-ea"/>
                      </a:endParaRPr>
                    </a:p>
                  </a:txBody>
                  <a:tcPr/>
                </a:tc>
                <a:tc>
                  <a:txBody>
                    <a:bodyPr/>
                    <a:lstStyle/>
                    <a:p>
                      <a:r>
                        <a:rPr lang="zh-CN" altLang="en-US" sz="1400" dirty="0">
                          <a:latin typeface="+mn-ea"/>
                          <a:ea typeface="+mn-ea"/>
                        </a:rPr>
                        <a:t>如果有新物品上线，则无法在不离线更新物品相似度表的情况下将新物品推荐给用户</a:t>
                      </a:r>
                    </a:p>
                  </a:txBody>
                  <a:tcPr/>
                </a:tc>
                <a:extLst>
                  <a:ext uri="{0D108BD9-81ED-4DB2-BD59-A6C34878D82A}">
                    <a16:rowId xmlns:a16="http://schemas.microsoft.com/office/drawing/2014/main" val="1660461577"/>
                  </a:ext>
                </a:extLst>
              </a:tr>
              <a:tr h="658433">
                <a:tc>
                  <a:txBody>
                    <a:bodyPr/>
                    <a:lstStyle/>
                    <a:p>
                      <a:r>
                        <a:rPr lang="zh-CN" altLang="en-US" sz="1400" dirty="0">
                          <a:latin typeface="+mn-ea"/>
                          <a:ea typeface="+mn-ea"/>
                        </a:rPr>
                        <a:t>推荐理由 </a:t>
                      </a:r>
                    </a:p>
                  </a:txBody>
                  <a:tcPr/>
                </a:tc>
                <a:tc>
                  <a:txBody>
                    <a:bodyPr/>
                    <a:lstStyle/>
                    <a:p>
                      <a:r>
                        <a:rPr lang="zh-CN" altLang="en-US" sz="1400" dirty="0">
                          <a:latin typeface="+mn-ea"/>
                          <a:ea typeface="+mn-ea"/>
                        </a:rPr>
                        <a:t>很难提供令用户信服的推荐解释</a:t>
                      </a:r>
                    </a:p>
                  </a:txBody>
                  <a:tcPr/>
                </a:tc>
                <a:tc>
                  <a:txBody>
                    <a:bodyPr/>
                    <a:lstStyle/>
                    <a:p>
                      <a:r>
                        <a:rPr lang="zh-CN" altLang="en-US" sz="1400" dirty="0">
                          <a:latin typeface="+mn-ea"/>
                          <a:ea typeface="+mn-ea"/>
                        </a:rPr>
                        <a:t>利用用户的历史行为给用户做推荐解释，可以令用户比较信服</a:t>
                      </a:r>
                      <a:endParaRPr lang="en-US" altLang="zh-CN" sz="1400" dirty="0">
                        <a:latin typeface="+mn-ea"/>
                        <a:ea typeface="+mn-ea"/>
                      </a:endParaRPr>
                    </a:p>
                  </a:txBody>
                  <a:tcPr/>
                </a:tc>
                <a:extLst>
                  <a:ext uri="{0D108BD9-81ED-4DB2-BD59-A6C34878D82A}">
                    <a16:rowId xmlns:a16="http://schemas.microsoft.com/office/drawing/2014/main" val="1712329142"/>
                  </a:ext>
                </a:extLst>
              </a:tr>
            </a:tbl>
          </a:graphicData>
        </a:graphic>
      </p:graphicFrame>
    </p:spTree>
    <p:extLst>
      <p:ext uri="{BB962C8B-B14F-4D97-AF65-F5344CB8AC3E}">
        <p14:creationId xmlns:p14="http://schemas.microsoft.com/office/powerpoint/2010/main" val="31826477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165558" y="2643104"/>
            <a:ext cx="3509210" cy="1325563"/>
          </a:xfrm>
        </p:spPr>
        <p:txBody>
          <a:bodyPr/>
          <a:lstStyle/>
          <a:p>
            <a:r>
              <a:rPr lang="en-US" altLang="zh-CN" dirty="0"/>
              <a:t>Thanks</a:t>
            </a:r>
            <a:endParaRPr lang="zh-CN" altLang="en-US" dirty="0"/>
          </a:p>
        </p:txBody>
      </p:sp>
    </p:spTree>
    <p:extLst>
      <p:ext uri="{BB962C8B-B14F-4D97-AF65-F5344CB8AC3E}">
        <p14:creationId xmlns:p14="http://schemas.microsoft.com/office/powerpoint/2010/main" val="23031850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837C40-CA3D-420F-A637-853068D1FA41}"/>
              </a:ext>
            </a:extLst>
          </p:cNvPr>
          <p:cNvSpPr>
            <a:spLocks noGrp="1"/>
          </p:cNvSpPr>
          <p:nvPr>
            <p:ph type="ctrTitle"/>
          </p:nvPr>
        </p:nvSpPr>
        <p:spPr/>
        <p:txBody>
          <a:bodyPr/>
          <a:lstStyle/>
          <a:p>
            <a:r>
              <a:rPr lang="zh-CN" altLang="en-US" dirty="0"/>
              <a:t>隐语义模型（</a:t>
            </a:r>
            <a:r>
              <a:rPr lang="en-US" altLang="zh-CN" dirty="0"/>
              <a:t>LFM</a:t>
            </a:r>
            <a:r>
              <a:rPr lang="zh-CN" altLang="en-US" dirty="0"/>
              <a:t>）</a:t>
            </a:r>
          </a:p>
        </p:txBody>
      </p:sp>
      <p:sp>
        <p:nvSpPr>
          <p:cNvPr id="3" name="副标题 2">
            <a:extLst>
              <a:ext uri="{FF2B5EF4-FFF2-40B4-BE49-F238E27FC236}">
                <a16:creationId xmlns:a16="http://schemas.microsoft.com/office/drawing/2014/main" id="{0DF531CD-7E25-44CE-A036-40AE1BBCB098}"/>
              </a:ext>
            </a:extLst>
          </p:cNvPr>
          <p:cNvSpPr>
            <a:spLocks noGrp="1"/>
          </p:cNvSpPr>
          <p:nvPr>
            <p:ph type="subTitle" idx="1"/>
          </p:nvPr>
        </p:nvSpPr>
        <p:spPr/>
        <p:txBody>
          <a:bodyPr/>
          <a:lstStyle/>
          <a:p>
            <a:r>
              <a:rPr lang="zh-CN" altLang="en-US" dirty="0"/>
              <a:t>张锦   </a:t>
            </a:r>
            <a:r>
              <a:rPr lang="en-US" altLang="zh-CN" dirty="0"/>
              <a:t>51174500155</a:t>
            </a:r>
            <a:endParaRPr lang="zh-CN" altLang="en-US" dirty="0"/>
          </a:p>
        </p:txBody>
      </p:sp>
    </p:spTree>
    <p:extLst>
      <p:ext uri="{BB962C8B-B14F-4D97-AF65-F5344CB8AC3E}">
        <p14:creationId xmlns:p14="http://schemas.microsoft.com/office/powerpoint/2010/main" val="699411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p:txBody>
          <a:bodyPr/>
          <a:lstStyle/>
          <a:p>
            <a:r>
              <a:rPr lang="zh-CN" altLang="en-US" dirty="0"/>
              <a:t>主要内容</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p:txBody>
          <a:bodyPr/>
          <a:lstStyle/>
          <a:p>
            <a:r>
              <a:rPr lang="zh-CN" altLang="en-US" dirty="0"/>
              <a:t>算法比较</a:t>
            </a:r>
            <a:endParaRPr lang="en-US" altLang="zh-CN" dirty="0"/>
          </a:p>
          <a:p>
            <a:r>
              <a:rPr lang="zh-CN" altLang="en-US" dirty="0"/>
              <a:t>兴趣模型</a:t>
            </a:r>
            <a:endParaRPr lang="en-US" altLang="zh-CN" dirty="0"/>
          </a:p>
          <a:p>
            <a:r>
              <a:rPr lang="zh-CN" altLang="en-US" dirty="0"/>
              <a:t>模型参数学习过程</a:t>
            </a:r>
            <a:endParaRPr lang="en-US" altLang="zh-CN" dirty="0"/>
          </a:p>
          <a:p>
            <a:r>
              <a:rPr lang="zh-CN" altLang="en-US" dirty="0"/>
              <a:t>优缺点</a:t>
            </a:r>
            <a:endParaRPr lang="en-US" altLang="zh-CN" dirty="0"/>
          </a:p>
          <a:p>
            <a:r>
              <a:rPr lang="zh-CN" altLang="en-US" dirty="0"/>
              <a:t>改进</a:t>
            </a:r>
          </a:p>
        </p:txBody>
      </p:sp>
    </p:spTree>
    <p:extLst>
      <p:ext uri="{BB962C8B-B14F-4D97-AF65-F5344CB8AC3E}">
        <p14:creationId xmlns:p14="http://schemas.microsoft.com/office/powerpoint/2010/main" val="8372029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a:extLst>
              <a:ext uri="{FF2B5EF4-FFF2-40B4-BE49-F238E27FC236}">
                <a16:creationId xmlns:a16="http://schemas.microsoft.com/office/drawing/2014/main" id="{D1855FA1-959C-4A8A-A09E-61EE01DA05F7}"/>
              </a:ext>
            </a:extLst>
          </p:cNvPr>
          <p:cNvSpPr/>
          <p:nvPr/>
        </p:nvSpPr>
        <p:spPr>
          <a:xfrm>
            <a:off x="4584192" y="1825625"/>
            <a:ext cx="3681986" cy="2782951"/>
          </a:xfrm>
          <a:prstGeom prst="ellipse">
            <a:avLst/>
          </a:prstGeom>
          <a:solidFill>
            <a:schemeClr val="accent3">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en-US" altLang="zh-CN" dirty="0" err="1"/>
              <a:t>UserCF</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838200" y="1825625"/>
            <a:ext cx="10515600" cy="4351338"/>
          </a:xfrm>
        </p:spPr>
        <p:txBody>
          <a:bodyPr/>
          <a:lstStyle/>
          <a:p>
            <a:endParaRPr lang="en-US" altLang="zh-CN" dirty="0"/>
          </a:p>
        </p:txBody>
      </p:sp>
      <p:pic>
        <p:nvPicPr>
          <p:cNvPr id="4" name="图片 3">
            <a:extLst>
              <a:ext uri="{FF2B5EF4-FFF2-40B4-BE49-F238E27FC236}">
                <a16:creationId xmlns:a16="http://schemas.microsoft.com/office/drawing/2014/main" id="{DF588880-F43B-4F4E-AD13-052303CFFFC4}"/>
              </a:ext>
            </a:extLst>
          </p:cNvPr>
          <p:cNvPicPr>
            <a:picLocks noChangeAspect="1"/>
          </p:cNvPicPr>
          <p:nvPr/>
        </p:nvPicPr>
        <p:blipFill>
          <a:blip r:embed="rId3"/>
          <a:stretch>
            <a:fillRect/>
          </a:stretch>
        </p:blipFill>
        <p:spPr>
          <a:xfrm>
            <a:off x="2767203" y="2397935"/>
            <a:ext cx="1195197" cy="1792796"/>
          </a:xfrm>
          <a:prstGeom prst="rect">
            <a:avLst/>
          </a:prstGeom>
        </p:spPr>
      </p:pic>
      <p:pic>
        <p:nvPicPr>
          <p:cNvPr id="5" name="图片 4">
            <a:extLst>
              <a:ext uri="{FF2B5EF4-FFF2-40B4-BE49-F238E27FC236}">
                <a16:creationId xmlns:a16="http://schemas.microsoft.com/office/drawing/2014/main" id="{74E5AEF1-14C7-4D27-934F-2E9EF15E52C3}"/>
              </a:ext>
            </a:extLst>
          </p:cNvPr>
          <p:cNvPicPr>
            <a:picLocks noChangeAspect="1"/>
          </p:cNvPicPr>
          <p:nvPr/>
        </p:nvPicPr>
        <p:blipFill>
          <a:blip r:embed="rId4"/>
          <a:stretch>
            <a:fillRect/>
          </a:stretch>
        </p:blipFill>
        <p:spPr>
          <a:xfrm>
            <a:off x="5356289" y="2123885"/>
            <a:ext cx="739712" cy="1113381"/>
          </a:xfrm>
          <a:prstGeom prst="rect">
            <a:avLst/>
          </a:prstGeom>
        </p:spPr>
      </p:pic>
      <p:pic>
        <p:nvPicPr>
          <p:cNvPr id="6" name="图片 5">
            <a:extLst>
              <a:ext uri="{FF2B5EF4-FFF2-40B4-BE49-F238E27FC236}">
                <a16:creationId xmlns:a16="http://schemas.microsoft.com/office/drawing/2014/main" id="{E05E7F39-A973-4C2B-A5D8-607C1E3F5CB4}"/>
              </a:ext>
            </a:extLst>
          </p:cNvPr>
          <p:cNvPicPr>
            <a:picLocks noChangeAspect="1"/>
          </p:cNvPicPr>
          <p:nvPr/>
        </p:nvPicPr>
        <p:blipFill>
          <a:blip r:embed="rId5"/>
          <a:stretch>
            <a:fillRect/>
          </a:stretch>
        </p:blipFill>
        <p:spPr>
          <a:xfrm>
            <a:off x="6138290" y="2535557"/>
            <a:ext cx="739712" cy="1191758"/>
          </a:xfrm>
          <a:prstGeom prst="rect">
            <a:avLst/>
          </a:prstGeom>
        </p:spPr>
      </p:pic>
      <p:pic>
        <p:nvPicPr>
          <p:cNvPr id="7" name="图片 6">
            <a:extLst>
              <a:ext uri="{FF2B5EF4-FFF2-40B4-BE49-F238E27FC236}">
                <a16:creationId xmlns:a16="http://schemas.microsoft.com/office/drawing/2014/main" id="{A07D32DC-7B89-4696-BC0F-8C06538BC6EA}"/>
              </a:ext>
            </a:extLst>
          </p:cNvPr>
          <p:cNvPicPr>
            <a:picLocks noChangeAspect="1"/>
          </p:cNvPicPr>
          <p:nvPr/>
        </p:nvPicPr>
        <p:blipFill>
          <a:blip r:embed="rId6"/>
          <a:stretch>
            <a:fillRect/>
          </a:stretch>
        </p:blipFill>
        <p:spPr>
          <a:xfrm>
            <a:off x="6878002" y="2998972"/>
            <a:ext cx="741890" cy="1191759"/>
          </a:xfrm>
          <a:prstGeom prst="rect">
            <a:avLst/>
          </a:prstGeom>
        </p:spPr>
      </p:pic>
      <p:sp>
        <p:nvSpPr>
          <p:cNvPr id="9" name="文本框 8">
            <a:extLst>
              <a:ext uri="{FF2B5EF4-FFF2-40B4-BE49-F238E27FC236}">
                <a16:creationId xmlns:a16="http://schemas.microsoft.com/office/drawing/2014/main" id="{293E44BF-F797-47E0-AF14-9FC4BD7AFB85}"/>
              </a:ext>
            </a:extLst>
          </p:cNvPr>
          <p:cNvSpPr txBox="1"/>
          <p:nvPr/>
        </p:nvSpPr>
        <p:spPr>
          <a:xfrm>
            <a:off x="2730627" y="4190731"/>
            <a:ext cx="1107996" cy="369332"/>
          </a:xfrm>
          <a:prstGeom prst="rect">
            <a:avLst/>
          </a:prstGeom>
          <a:noFill/>
        </p:spPr>
        <p:txBody>
          <a:bodyPr wrap="none" rtlCol="0">
            <a:spAutoFit/>
          </a:bodyPr>
          <a:lstStyle/>
          <a:p>
            <a:r>
              <a:rPr lang="zh-CN" altLang="en-US" dirty="0"/>
              <a:t>目标用户</a:t>
            </a:r>
          </a:p>
        </p:txBody>
      </p:sp>
      <p:sp>
        <p:nvSpPr>
          <p:cNvPr id="10" name="文本框 9">
            <a:extLst>
              <a:ext uri="{FF2B5EF4-FFF2-40B4-BE49-F238E27FC236}">
                <a16:creationId xmlns:a16="http://schemas.microsoft.com/office/drawing/2014/main" id="{631C7138-EE1B-4A7E-AC59-30AA7A360014}"/>
              </a:ext>
            </a:extLst>
          </p:cNvPr>
          <p:cNvSpPr txBox="1"/>
          <p:nvPr/>
        </p:nvSpPr>
        <p:spPr>
          <a:xfrm>
            <a:off x="5607899" y="4715996"/>
            <a:ext cx="1800493" cy="369332"/>
          </a:xfrm>
          <a:prstGeom prst="rect">
            <a:avLst/>
          </a:prstGeom>
          <a:noFill/>
        </p:spPr>
        <p:txBody>
          <a:bodyPr wrap="none" rtlCol="0">
            <a:spAutoFit/>
          </a:bodyPr>
          <a:lstStyle/>
          <a:p>
            <a:r>
              <a:rPr lang="zh-CN" altLang="en-US" dirty="0"/>
              <a:t>兴趣相似的用户</a:t>
            </a:r>
          </a:p>
        </p:txBody>
      </p:sp>
      <p:cxnSp>
        <p:nvCxnSpPr>
          <p:cNvPr id="12" name="直接箭头连接符 11">
            <a:extLst>
              <a:ext uri="{FF2B5EF4-FFF2-40B4-BE49-F238E27FC236}">
                <a16:creationId xmlns:a16="http://schemas.microsoft.com/office/drawing/2014/main" id="{6915A4C4-C47F-4AF6-8BF3-0E9B8F0BFF23}"/>
              </a:ext>
            </a:extLst>
          </p:cNvPr>
          <p:cNvCxnSpPr/>
          <p:nvPr/>
        </p:nvCxnSpPr>
        <p:spPr>
          <a:xfrm>
            <a:off x="4035552" y="3131436"/>
            <a:ext cx="4023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738EBD8C-6395-4249-ABE9-4927C2E2FA8B}"/>
              </a:ext>
            </a:extLst>
          </p:cNvPr>
          <p:cNvPicPr>
            <a:picLocks noChangeAspect="1"/>
          </p:cNvPicPr>
          <p:nvPr/>
        </p:nvPicPr>
        <p:blipFill>
          <a:blip r:embed="rId7"/>
          <a:stretch>
            <a:fillRect/>
          </a:stretch>
        </p:blipFill>
        <p:spPr>
          <a:xfrm>
            <a:off x="9188714" y="1996757"/>
            <a:ext cx="2494214" cy="2481017"/>
          </a:xfrm>
          <a:prstGeom prst="rect">
            <a:avLst/>
          </a:prstGeom>
        </p:spPr>
      </p:pic>
      <p:cxnSp>
        <p:nvCxnSpPr>
          <p:cNvPr id="16" name="直接箭头连接符 15">
            <a:extLst>
              <a:ext uri="{FF2B5EF4-FFF2-40B4-BE49-F238E27FC236}">
                <a16:creationId xmlns:a16="http://schemas.microsoft.com/office/drawing/2014/main" id="{A9AD7BF9-B281-48B8-9343-52206DD5749A}"/>
              </a:ext>
            </a:extLst>
          </p:cNvPr>
          <p:cNvCxnSpPr/>
          <p:nvPr/>
        </p:nvCxnSpPr>
        <p:spPr>
          <a:xfrm>
            <a:off x="8473440" y="3131436"/>
            <a:ext cx="573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0F45D2C2-392A-43A7-95AE-7D8F71572B80}"/>
              </a:ext>
            </a:extLst>
          </p:cNvPr>
          <p:cNvSpPr txBox="1"/>
          <p:nvPr/>
        </p:nvSpPr>
        <p:spPr>
          <a:xfrm>
            <a:off x="9651603" y="4608576"/>
            <a:ext cx="2031325" cy="369332"/>
          </a:xfrm>
          <a:prstGeom prst="rect">
            <a:avLst/>
          </a:prstGeom>
          <a:noFill/>
        </p:spPr>
        <p:txBody>
          <a:bodyPr wrap="none" rtlCol="0">
            <a:spAutoFit/>
          </a:bodyPr>
          <a:lstStyle/>
          <a:p>
            <a:r>
              <a:rPr lang="zh-CN" altLang="en-US" dirty="0"/>
              <a:t>相似用户喜欢物品</a:t>
            </a:r>
          </a:p>
        </p:txBody>
      </p:sp>
      <p:sp>
        <p:nvSpPr>
          <p:cNvPr id="18" name="弧形 17">
            <a:extLst>
              <a:ext uri="{FF2B5EF4-FFF2-40B4-BE49-F238E27FC236}">
                <a16:creationId xmlns:a16="http://schemas.microsoft.com/office/drawing/2014/main" id="{E9A03C6E-1120-4C53-83E9-4E87A93E1E48}"/>
              </a:ext>
            </a:extLst>
          </p:cNvPr>
          <p:cNvSpPr/>
          <p:nvPr/>
        </p:nvSpPr>
        <p:spPr>
          <a:xfrm rot="10800000">
            <a:off x="3193923" y="4644525"/>
            <a:ext cx="7705194" cy="1222436"/>
          </a:xfrm>
          <a:prstGeom prst="arc">
            <a:avLst>
              <a:gd name="adj1" fmla="val 10702068"/>
              <a:gd name="adj2" fmla="val 0"/>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6891CCE9-2AF6-4281-86B4-59A442ED1547}"/>
              </a:ext>
            </a:extLst>
          </p:cNvPr>
          <p:cNvSpPr txBox="1"/>
          <p:nvPr/>
        </p:nvSpPr>
        <p:spPr>
          <a:xfrm>
            <a:off x="6425185" y="5986272"/>
            <a:ext cx="646331" cy="369332"/>
          </a:xfrm>
          <a:prstGeom prst="rect">
            <a:avLst/>
          </a:prstGeom>
          <a:noFill/>
        </p:spPr>
        <p:txBody>
          <a:bodyPr wrap="none" rtlCol="0">
            <a:spAutoFit/>
          </a:bodyPr>
          <a:lstStyle/>
          <a:p>
            <a:r>
              <a:rPr lang="zh-CN" altLang="en-US" dirty="0"/>
              <a:t>推荐</a:t>
            </a:r>
          </a:p>
        </p:txBody>
      </p:sp>
    </p:spTree>
    <p:extLst>
      <p:ext uri="{BB962C8B-B14F-4D97-AF65-F5344CB8AC3E}">
        <p14:creationId xmlns:p14="http://schemas.microsoft.com/office/powerpoint/2010/main" val="29827258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en-US" altLang="zh-CN" dirty="0" err="1"/>
              <a:t>ItemCF</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838200" y="1825625"/>
            <a:ext cx="10515600" cy="4351338"/>
          </a:xfrm>
        </p:spPr>
        <p:txBody>
          <a:bodyPr/>
          <a:lstStyle/>
          <a:p>
            <a:endParaRPr lang="en-US" altLang="zh-CN" dirty="0"/>
          </a:p>
        </p:txBody>
      </p:sp>
      <p:pic>
        <p:nvPicPr>
          <p:cNvPr id="4" name="图片 3">
            <a:extLst>
              <a:ext uri="{FF2B5EF4-FFF2-40B4-BE49-F238E27FC236}">
                <a16:creationId xmlns:a16="http://schemas.microsoft.com/office/drawing/2014/main" id="{DF588880-F43B-4F4E-AD13-052303CFFFC4}"/>
              </a:ext>
            </a:extLst>
          </p:cNvPr>
          <p:cNvPicPr>
            <a:picLocks noChangeAspect="1"/>
          </p:cNvPicPr>
          <p:nvPr/>
        </p:nvPicPr>
        <p:blipFill>
          <a:blip r:embed="rId2"/>
          <a:stretch>
            <a:fillRect/>
          </a:stretch>
        </p:blipFill>
        <p:spPr>
          <a:xfrm>
            <a:off x="2767203" y="2397935"/>
            <a:ext cx="1195197" cy="1792796"/>
          </a:xfrm>
          <a:prstGeom prst="rect">
            <a:avLst/>
          </a:prstGeom>
        </p:spPr>
      </p:pic>
      <p:sp>
        <p:nvSpPr>
          <p:cNvPr id="9" name="文本框 8">
            <a:extLst>
              <a:ext uri="{FF2B5EF4-FFF2-40B4-BE49-F238E27FC236}">
                <a16:creationId xmlns:a16="http://schemas.microsoft.com/office/drawing/2014/main" id="{293E44BF-F797-47E0-AF14-9FC4BD7AFB85}"/>
              </a:ext>
            </a:extLst>
          </p:cNvPr>
          <p:cNvSpPr txBox="1"/>
          <p:nvPr/>
        </p:nvSpPr>
        <p:spPr>
          <a:xfrm>
            <a:off x="2810803" y="4281218"/>
            <a:ext cx="1107996" cy="369332"/>
          </a:xfrm>
          <a:prstGeom prst="rect">
            <a:avLst/>
          </a:prstGeom>
          <a:noFill/>
        </p:spPr>
        <p:txBody>
          <a:bodyPr wrap="none" rtlCol="0">
            <a:spAutoFit/>
          </a:bodyPr>
          <a:lstStyle/>
          <a:p>
            <a:r>
              <a:rPr lang="zh-CN" altLang="en-US" dirty="0"/>
              <a:t>目标用户</a:t>
            </a:r>
          </a:p>
        </p:txBody>
      </p:sp>
      <p:sp>
        <p:nvSpPr>
          <p:cNvPr id="10" name="文本框 9">
            <a:extLst>
              <a:ext uri="{FF2B5EF4-FFF2-40B4-BE49-F238E27FC236}">
                <a16:creationId xmlns:a16="http://schemas.microsoft.com/office/drawing/2014/main" id="{631C7138-EE1B-4A7E-AC59-30AA7A360014}"/>
              </a:ext>
            </a:extLst>
          </p:cNvPr>
          <p:cNvSpPr txBox="1"/>
          <p:nvPr/>
        </p:nvSpPr>
        <p:spPr>
          <a:xfrm>
            <a:off x="5133512" y="4696080"/>
            <a:ext cx="2262158" cy="369332"/>
          </a:xfrm>
          <a:prstGeom prst="rect">
            <a:avLst/>
          </a:prstGeom>
          <a:noFill/>
        </p:spPr>
        <p:txBody>
          <a:bodyPr wrap="none" rtlCol="0">
            <a:spAutoFit/>
          </a:bodyPr>
          <a:lstStyle/>
          <a:p>
            <a:r>
              <a:rPr lang="zh-CN" altLang="en-US" dirty="0"/>
              <a:t>目标用户喜欢的物品</a:t>
            </a:r>
          </a:p>
        </p:txBody>
      </p:sp>
      <p:pic>
        <p:nvPicPr>
          <p:cNvPr id="14" name="图片 13">
            <a:extLst>
              <a:ext uri="{FF2B5EF4-FFF2-40B4-BE49-F238E27FC236}">
                <a16:creationId xmlns:a16="http://schemas.microsoft.com/office/drawing/2014/main" id="{738EBD8C-6395-4249-ABE9-4927C2E2FA8B}"/>
              </a:ext>
            </a:extLst>
          </p:cNvPr>
          <p:cNvPicPr>
            <a:picLocks noChangeAspect="1"/>
          </p:cNvPicPr>
          <p:nvPr/>
        </p:nvPicPr>
        <p:blipFill>
          <a:blip r:embed="rId3"/>
          <a:stretch>
            <a:fillRect/>
          </a:stretch>
        </p:blipFill>
        <p:spPr>
          <a:xfrm>
            <a:off x="4950223" y="2079046"/>
            <a:ext cx="2494214" cy="2481017"/>
          </a:xfrm>
          <a:prstGeom prst="rect">
            <a:avLst/>
          </a:prstGeom>
        </p:spPr>
      </p:pic>
      <p:cxnSp>
        <p:nvCxnSpPr>
          <p:cNvPr id="16" name="直接箭头连接符 15">
            <a:extLst>
              <a:ext uri="{FF2B5EF4-FFF2-40B4-BE49-F238E27FC236}">
                <a16:creationId xmlns:a16="http://schemas.microsoft.com/office/drawing/2014/main" id="{A9AD7BF9-B281-48B8-9343-52206DD5749A}"/>
              </a:ext>
            </a:extLst>
          </p:cNvPr>
          <p:cNvCxnSpPr/>
          <p:nvPr/>
        </p:nvCxnSpPr>
        <p:spPr>
          <a:xfrm>
            <a:off x="4133088" y="3237265"/>
            <a:ext cx="573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0F45D2C2-392A-43A7-95AE-7D8F71572B80}"/>
              </a:ext>
            </a:extLst>
          </p:cNvPr>
          <p:cNvSpPr txBox="1"/>
          <p:nvPr/>
        </p:nvSpPr>
        <p:spPr>
          <a:xfrm>
            <a:off x="9095133" y="4696080"/>
            <a:ext cx="2031325" cy="369332"/>
          </a:xfrm>
          <a:prstGeom prst="rect">
            <a:avLst/>
          </a:prstGeom>
          <a:noFill/>
        </p:spPr>
        <p:txBody>
          <a:bodyPr wrap="none" rtlCol="0">
            <a:spAutoFit/>
          </a:bodyPr>
          <a:lstStyle/>
          <a:p>
            <a:r>
              <a:rPr lang="zh-CN" altLang="en-US" dirty="0"/>
              <a:t>和前者相似的物品</a:t>
            </a:r>
          </a:p>
        </p:txBody>
      </p:sp>
      <p:sp>
        <p:nvSpPr>
          <p:cNvPr id="18" name="弧形 17">
            <a:extLst>
              <a:ext uri="{FF2B5EF4-FFF2-40B4-BE49-F238E27FC236}">
                <a16:creationId xmlns:a16="http://schemas.microsoft.com/office/drawing/2014/main" id="{E9A03C6E-1120-4C53-83E9-4E87A93E1E48}"/>
              </a:ext>
            </a:extLst>
          </p:cNvPr>
          <p:cNvSpPr/>
          <p:nvPr/>
        </p:nvSpPr>
        <p:spPr>
          <a:xfrm rot="10800000">
            <a:off x="3193923" y="4644525"/>
            <a:ext cx="7705194" cy="1222436"/>
          </a:xfrm>
          <a:prstGeom prst="arc">
            <a:avLst>
              <a:gd name="adj1" fmla="val 10702068"/>
              <a:gd name="adj2" fmla="val 0"/>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6891CCE9-2AF6-4281-86B4-59A442ED1547}"/>
              </a:ext>
            </a:extLst>
          </p:cNvPr>
          <p:cNvSpPr txBox="1"/>
          <p:nvPr/>
        </p:nvSpPr>
        <p:spPr>
          <a:xfrm>
            <a:off x="6425185" y="5986272"/>
            <a:ext cx="646331" cy="369332"/>
          </a:xfrm>
          <a:prstGeom prst="rect">
            <a:avLst/>
          </a:prstGeom>
          <a:noFill/>
        </p:spPr>
        <p:txBody>
          <a:bodyPr wrap="none" rtlCol="0">
            <a:spAutoFit/>
          </a:bodyPr>
          <a:lstStyle/>
          <a:p>
            <a:r>
              <a:rPr lang="zh-CN" altLang="en-US" dirty="0"/>
              <a:t>推荐</a:t>
            </a:r>
          </a:p>
        </p:txBody>
      </p:sp>
      <p:sp>
        <p:nvSpPr>
          <p:cNvPr id="11" name="文本框 10">
            <a:extLst>
              <a:ext uri="{FF2B5EF4-FFF2-40B4-BE49-F238E27FC236}">
                <a16:creationId xmlns:a16="http://schemas.microsoft.com/office/drawing/2014/main" id="{831B45F1-7A33-49E5-B954-1BF20D5B8CDE}"/>
              </a:ext>
            </a:extLst>
          </p:cNvPr>
          <p:cNvSpPr txBox="1"/>
          <p:nvPr/>
        </p:nvSpPr>
        <p:spPr>
          <a:xfrm>
            <a:off x="4133088" y="2825702"/>
            <a:ext cx="646331" cy="369332"/>
          </a:xfrm>
          <a:prstGeom prst="rect">
            <a:avLst/>
          </a:prstGeom>
          <a:noFill/>
        </p:spPr>
        <p:txBody>
          <a:bodyPr wrap="none" rtlCol="0">
            <a:spAutoFit/>
          </a:bodyPr>
          <a:lstStyle/>
          <a:p>
            <a:r>
              <a:rPr lang="zh-CN" altLang="en-US" dirty="0"/>
              <a:t>喜欢</a:t>
            </a:r>
          </a:p>
        </p:txBody>
      </p:sp>
      <p:pic>
        <p:nvPicPr>
          <p:cNvPr id="13" name="图片 12">
            <a:extLst>
              <a:ext uri="{FF2B5EF4-FFF2-40B4-BE49-F238E27FC236}">
                <a16:creationId xmlns:a16="http://schemas.microsoft.com/office/drawing/2014/main" id="{D0B0EFF5-95DD-4FA1-97F2-F94B93C5EDDD}"/>
              </a:ext>
            </a:extLst>
          </p:cNvPr>
          <p:cNvPicPr>
            <a:picLocks noChangeAspect="1"/>
          </p:cNvPicPr>
          <p:nvPr/>
        </p:nvPicPr>
        <p:blipFill>
          <a:blip r:embed="rId4"/>
          <a:stretch>
            <a:fillRect/>
          </a:stretch>
        </p:blipFill>
        <p:spPr>
          <a:xfrm>
            <a:off x="8556037" y="2114901"/>
            <a:ext cx="2709141" cy="2394687"/>
          </a:xfrm>
          <a:prstGeom prst="rect">
            <a:avLst/>
          </a:prstGeom>
        </p:spPr>
      </p:pic>
      <p:cxnSp>
        <p:nvCxnSpPr>
          <p:cNvPr id="20" name="直接箭头连接符 19">
            <a:extLst>
              <a:ext uri="{FF2B5EF4-FFF2-40B4-BE49-F238E27FC236}">
                <a16:creationId xmlns:a16="http://schemas.microsoft.com/office/drawing/2014/main" id="{3A7D173A-65CE-43ED-823A-414225503C9B}"/>
              </a:ext>
            </a:extLst>
          </p:cNvPr>
          <p:cNvCxnSpPr/>
          <p:nvPr/>
        </p:nvCxnSpPr>
        <p:spPr>
          <a:xfrm>
            <a:off x="7693152" y="3237265"/>
            <a:ext cx="6339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6999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椭圆 16">
            <a:extLst>
              <a:ext uri="{FF2B5EF4-FFF2-40B4-BE49-F238E27FC236}">
                <a16:creationId xmlns:a16="http://schemas.microsoft.com/office/drawing/2014/main" id="{FCCB1A75-0B5F-48F4-9133-4FE6CA80164E}"/>
              </a:ext>
            </a:extLst>
          </p:cNvPr>
          <p:cNvSpPr/>
          <p:nvPr/>
        </p:nvSpPr>
        <p:spPr>
          <a:xfrm>
            <a:off x="8949394" y="2750159"/>
            <a:ext cx="2867041" cy="2332561"/>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AF88652D-3EAD-4CB0-986A-C53E858AC47A}"/>
              </a:ext>
            </a:extLst>
          </p:cNvPr>
          <p:cNvSpPr>
            <a:spLocks noGrp="1"/>
          </p:cNvSpPr>
          <p:nvPr>
            <p:ph type="title"/>
          </p:nvPr>
        </p:nvSpPr>
        <p:spPr/>
        <p:txBody>
          <a:bodyPr/>
          <a:lstStyle/>
          <a:p>
            <a:r>
              <a:rPr lang="en-US" altLang="zh-CN" dirty="0"/>
              <a:t>LFM</a:t>
            </a:r>
            <a:r>
              <a:rPr lang="zh-CN" altLang="en-US" dirty="0"/>
              <a:t>思想</a:t>
            </a:r>
          </a:p>
        </p:txBody>
      </p:sp>
      <p:sp>
        <p:nvSpPr>
          <p:cNvPr id="3" name="内容占位符 2">
            <a:extLst>
              <a:ext uri="{FF2B5EF4-FFF2-40B4-BE49-F238E27FC236}">
                <a16:creationId xmlns:a16="http://schemas.microsoft.com/office/drawing/2014/main" id="{EB84CE64-ADCD-4AB7-AE86-9EF76693B806}"/>
              </a:ext>
            </a:extLst>
          </p:cNvPr>
          <p:cNvSpPr>
            <a:spLocks noGrp="1"/>
          </p:cNvSpPr>
          <p:nvPr>
            <p:ph idx="1"/>
          </p:nvPr>
        </p:nvSpPr>
        <p:spPr/>
        <p:txBody>
          <a:bodyPr/>
          <a:lstStyle/>
          <a:p>
            <a:endParaRPr lang="en-US" altLang="zh-CN" dirty="0"/>
          </a:p>
        </p:txBody>
      </p:sp>
      <p:pic>
        <p:nvPicPr>
          <p:cNvPr id="4" name="图片 3">
            <a:extLst>
              <a:ext uri="{FF2B5EF4-FFF2-40B4-BE49-F238E27FC236}">
                <a16:creationId xmlns:a16="http://schemas.microsoft.com/office/drawing/2014/main" id="{09F0EECE-BBDC-4552-9564-824BD1A8E69C}"/>
              </a:ext>
            </a:extLst>
          </p:cNvPr>
          <p:cNvPicPr>
            <a:picLocks noChangeAspect="1"/>
          </p:cNvPicPr>
          <p:nvPr/>
        </p:nvPicPr>
        <p:blipFill>
          <a:blip r:embed="rId2"/>
          <a:stretch>
            <a:fillRect/>
          </a:stretch>
        </p:blipFill>
        <p:spPr>
          <a:xfrm>
            <a:off x="935164" y="2725865"/>
            <a:ext cx="2551173" cy="2736152"/>
          </a:xfrm>
          <a:prstGeom prst="rect">
            <a:avLst/>
          </a:prstGeom>
        </p:spPr>
      </p:pic>
      <p:pic>
        <p:nvPicPr>
          <p:cNvPr id="5" name="图片 4">
            <a:extLst>
              <a:ext uri="{FF2B5EF4-FFF2-40B4-BE49-F238E27FC236}">
                <a16:creationId xmlns:a16="http://schemas.microsoft.com/office/drawing/2014/main" id="{3774D828-6960-4FAC-8E74-D7C21D39CD37}"/>
              </a:ext>
            </a:extLst>
          </p:cNvPr>
          <p:cNvPicPr>
            <a:picLocks noChangeAspect="1"/>
          </p:cNvPicPr>
          <p:nvPr/>
        </p:nvPicPr>
        <p:blipFill>
          <a:blip r:embed="rId3"/>
          <a:stretch>
            <a:fillRect/>
          </a:stretch>
        </p:blipFill>
        <p:spPr>
          <a:xfrm>
            <a:off x="4900803" y="2849039"/>
            <a:ext cx="1195197" cy="1792796"/>
          </a:xfrm>
          <a:prstGeom prst="rect">
            <a:avLst/>
          </a:prstGeom>
        </p:spPr>
      </p:pic>
      <p:sp>
        <p:nvSpPr>
          <p:cNvPr id="6" name="文本框 5">
            <a:extLst>
              <a:ext uri="{FF2B5EF4-FFF2-40B4-BE49-F238E27FC236}">
                <a16:creationId xmlns:a16="http://schemas.microsoft.com/office/drawing/2014/main" id="{1FBBF5E2-3711-4F36-BCCC-49E7A0B8F558}"/>
              </a:ext>
            </a:extLst>
          </p:cNvPr>
          <p:cNvSpPr txBox="1"/>
          <p:nvPr/>
        </p:nvSpPr>
        <p:spPr>
          <a:xfrm>
            <a:off x="1621536" y="5864352"/>
            <a:ext cx="1107996" cy="369332"/>
          </a:xfrm>
          <a:prstGeom prst="rect">
            <a:avLst/>
          </a:prstGeom>
          <a:noFill/>
        </p:spPr>
        <p:txBody>
          <a:bodyPr wrap="none" rtlCol="0">
            <a:spAutoFit/>
          </a:bodyPr>
          <a:lstStyle/>
          <a:p>
            <a:r>
              <a:rPr lang="zh-CN" altLang="en-US" dirty="0"/>
              <a:t>物品分类</a:t>
            </a:r>
          </a:p>
        </p:txBody>
      </p:sp>
      <p:sp>
        <p:nvSpPr>
          <p:cNvPr id="7" name="文本框 6">
            <a:extLst>
              <a:ext uri="{FF2B5EF4-FFF2-40B4-BE49-F238E27FC236}">
                <a16:creationId xmlns:a16="http://schemas.microsoft.com/office/drawing/2014/main" id="{1D67B73C-B36D-420E-9E2C-EB03FED53165}"/>
              </a:ext>
            </a:extLst>
          </p:cNvPr>
          <p:cNvSpPr txBox="1"/>
          <p:nvPr/>
        </p:nvSpPr>
        <p:spPr>
          <a:xfrm>
            <a:off x="6096000" y="2849039"/>
            <a:ext cx="1889760" cy="646331"/>
          </a:xfrm>
          <a:prstGeom prst="rect">
            <a:avLst/>
          </a:prstGeom>
          <a:noFill/>
        </p:spPr>
        <p:txBody>
          <a:bodyPr wrap="square" rtlCol="0">
            <a:spAutoFit/>
          </a:bodyPr>
          <a:lstStyle/>
          <a:p>
            <a:r>
              <a:rPr lang="zh-CN" altLang="en-US" dirty="0"/>
              <a:t>高跟鞋：</a:t>
            </a:r>
            <a:endParaRPr lang="en-US" altLang="zh-CN" dirty="0"/>
          </a:p>
          <a:p>
            <a:r>
              <a:rPr lang="zh-CN" altLang="en-US" dirty="0"/>
              <a:t>化妆品：</a:t>
            </a:r>
            <a:endParaRPr lang="en-US" altLang="zh-CN" dirty="0"/>
          </a:p>
        </p:txBody>
      </p:sp>
      <p:sp>
        <p:nvSpPr>
          <p:cNvPr id="8" name="星形: 五角 7">
            <a:extLst>
              <a:ext uri="{FF2B5EF4-FFF2-40B4-BE49-F238E27FC236}">
                <a16:creationId xmlns:a16="http://schemas.microsoft.com/office/drawing/2014/main" id="{71DD1A82-8C7F-4404-9FF2-16DAA49CF25D}"/>
              </a:ext>
            </a:extLst>
          </p:cNvPr>
          <p:cNvSpPr/>
          <p:nvPr/>
        </p:nvSpPr>
        <p:spPr>
          <a:xfrm>
            <a:off x="7095744" y="2849039"/>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星形: 五角 8">
            <a:extLst>
              <a:ext uri="{FF2B5EF4-FFF2-40B4-BE49-F238E27FC236}">
                <a16:creationId xmlns:a16="http://schemas.microsoft.com/office/drawing/2014/main" id="{634C2FE5-AB5C-4D24-9AD9-66B6FA6A788F}"/>
              </a:ext>
            </a:extLst>
          </p:cNvPr>
          <p:cNvSpPr/>
          <p:nvPr/>
        </p:nvSpPr>
        <p:spPr>
          <a:xfrm>
            <a:off x="7412739" y="2849039"/>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星形: 五角 9">
            <a:extLst>
              <a:ext uri="{FF2B5EF4-FFF2-40B4-BE49-F238E27FC236}">
                <a16:creationId xmlns:a16="http://schemas.microsoft.com/office/drawing/2014/main" id="{CCD5EB2D-4CFB-4183-B7BF-CC0229CC5D94}"/>
              </a:ext>
            </a:extLst>
          </p:cNvPr>
          <p:cNvSpPr/>
          <p:nvPr/>
        </p:nvSpPr>
        <p:spPr>
          <a:xfrm>
            <a:off x="7102505" y="3187351"/>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星形: 五角 10">
            <a:extLst>
              <a:ext uri="{FF2B5EF4-FFF2-40B4-BE49-F238E27FC236}">
                <a16:creationId xmlns:a16="http://schemas.microsoft.com/office/drawing/2014/main" id="{2EBD02FC-23C4-492B-A544-A1F6354BBF13}"/>
              </a:ext>
            </a:extLst>
          </p:cNvPr>
          <p:cNvSpPr/>
          <p:nvPr/>
        </p:nvSpPr>
        <p:spPr>
          <a:xfrm>
            <a:off x="7412738" y="3172204"/>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星形: 五角 11">
            <a:extLst>
              <a:ext uri="{FF2B5EF4-FFF2-40B4-BE49-F238E27FC236}">
                <a16:creationId xmlns:a16="http://schemas.microsoft.com/office/drawing/2014/main" id="{86CDFA86-04AC-4BF1-90D8-86647797B970}"/>
              </a:ext>
            </a:extLst>
          </p:cNvPr>
          <p:cNvSpPr/>
          <p:nvPr/>
        </p:nvSpPr>
        <p:spPr>
          <a:xfrm>
            <a:off x="7925084" y="2849039"/>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星形: 五角 12">
            <a:extLst>
              <a:ext uri="{FF2B5EF4-FFF2-40B4-BE49-F238E27FC236}">
                <a16:creationId xmlns:a16="http://schemas.microsoft.com/office/drawing/2014/main" id="{6428179E-6C5A-4BD1-AFAE-0723FE45BA2C}"/>
              </a:ext>
            </a:extLst>
          </p:cNvPr>
          <p:cNvSpPr/>
          <p:nvPr/>
        </p:nvSpPr>
        <p:spPr>
          <a:xfrm>
            <a:off x="7682293" y="2849039"/>
            <a:ext cx="195453" cy="2072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9EF0C072-E419-4E94-B219-EB48D900EEC1}"/>
              </a:ext>
            </a:extLst>
          </p:cNvPr>
          <p:cNvSpPr txBox="1"/>
          <p:nvPr/>
        </p:nvSpPr>
        <p:spPr>
          <a:xfrm>
            <a:off x="4481222" y="4772883"/>
            <a:ext cx="4120039" cy="369332"/>
          </a:xfrm>
          <a:prstGeom prst="rect">
            <a:avLst/>
          </a:prstGeom>
          <a:noFill/>
        </p:spPr>
        <p:txBody>
          <a:bodyPr wrap="none" rtlCol="0">
            <a:spAutoFit/>
          </a:bodyPr>
          <a:lstStyle/>
          <a:p>
            <a:r>
              <a:rPr lang="zh-CN" altLang="en-US" dirty="0"/>
              <a:t>确定用户兴趣属于哪些类及感兴趣程度</a:t>
            </a:r>
          </a:p>
        </p:txBody>
      </p:sp>
      <p:pic>
        <p:nvPicPr>
          <p:cNvPr id="15" name="图片 14">
            <a:extLst>
              <a:ext uri="{FF2B5EF4-FFF2-40B4-BE49-F238E27FC236}">
                <a16:creationId xmlns:a16="http://schemas.microsoft.com/office/drawing/2014/main" id="{FEA13FDC-CC60-4B4E-8437-7122A10628EC}"/>
              </a:ext>
            </a:extLst>
          </p:cNvPr>
          <p:cNvPicPr>
            <a:picLocks noChangeAspect="1"/>
          </p:cNvPicPr>
          <p:nvPr/>
        </p:nvPicPr>
        <p:blipFill>
          <a:blip r:embed="rId4"/>
          <a:stretch>
            <a:fillRect/>
          </a:stretch>
        </p:blipFill>
        <p:spPr>
          <a:xfrm>
            <a:off x="9266387" y="3253659"/>
            <a:ext cx="1116527" cy="1306005"/>
          </a:xfrm>
          <a:prstGeom prst="rect">
            <a:avLst/>
          </a:prstGeom>
        </p:spPr>
      </p:pic>
      <p:pic>
        <p:nvPicPr>
          <p:cNvPr id="16" name="图片 15">
            <a:extLst>
              <a:ext uri="{FF2B5EF4-FFF2-40B4-BE49-F238E27FC236}">
                <a16:creationId xmlns:a16="http://schemas.microsoft.com/office/drawing/2014/main" id="{E9910835-5FEE-4979-86C5-C8A792889E4A}"/>
              </a:ext>
            </a:extLst>
          </p:cNvPr>
          <p:cNvPicPr>
            <a:picLocks noChangeAspect="1"/>
          </p:cNvPicPr>
          <p:nvPr/>
        </p:nvPicPr>
        <p:blipFill>
          <a:blip r:embed="rId5"/>
          <a:stretch>
            <a:fillRect/>
          </a:stretch>
        </p:blipFill>
        <p:spPr>
          <a:xfrm>
            <a:off x="10382915" y="3253659"/>
            <a:ext cx="1116527" cy="1325562"/>
          </a:xfrm>
          <a:prstGeom prst="rect">
            <a:avLst/>
          </a:prstGeom>
        </p:spPr>
      </p:pic>
      <p:sp>
        <p:nvSpPr>
          <p:cNvPr id="18" name="文本框 17">
            <a:extLst>
              <a:ext uri="{FF2B5EF4-FFF2-40B4-BE49-F238E27FC236}">
                <a16:creationId xmlns:a16="http://schemas.microsoft.com/office/drawing/2014/main" id="{76E7737C-7B34-4E41-827A-74D7A264E705}"/>
              </a:ext>
            </a:extLst>
          </p:cNvPr>
          <p:cNvSpPr txBox="1"/>
          <p:nvPr/>
        </p:nvSpPr>
        <p:spPr>
          <a:xfrm>
            <a:off x="8862304" y="5186586"/>
            <a:ext cx="3453189" cy="369332"/>
          </a:xfrm>
          <a:prstGeom prst="rect">
            <a:avLst/>
          </a:prstGeom>
          <a:noFill/>
        </p:spPr>
        <p:txBody>
          <a:bodyPr wrap="none" rtlCol="0">
            <a:spAutoFit/>
          </a:bodyPr>
          <a:lstStyle/>
          <a:p>
            <a:r>
              <a:rPr lang="zh-CN" altLang="en-US" dirty="0"/>
              <a:t>从用户感兴趣的类下挑选出物品</a:t>
            </a:r>
          </a:p>
        </p:txBody>
      </p:sp>
      <p:sp>
        <p:nvSpPr>
          <p:cNvPr id="19" name="弧形 18">
            <a:extLst>
              <a:ext uri="{FF2B5EF4-FFF2-40B4-BE49-F238E27FC236}">
                <a16:creationId xmlns:a16="http://schemas.microsoft.com/office/drawing/2014/main" id="{9F69C860-E397-4B4F-8381-1411CC40AE55}"/>
              </a:ext>
            </a:extLst>
          </p:cNvPr>
          <p:cNvSpPr/>
          <p:nvPr/>
        </p:nvSpPr>
        <p:spPr>
          <a:xfrm rot="10800000">
            <a:off x="6473190" y="5438720"/>
            <a:ext cx="4097274" cy="646331"/>
          </a:xfrm>
          <a:prstGeom prst="arc">
            <a:avLst>
              <a:gd name="adj1" fmla="val 10702068"/>
              <a:gd name="adj2" fmla="val 0"/>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9861CA26-2E8F-47F8-AEEA-FA75BF92BF64}"/>
              </a:ext>
            </a:extLst>
          </p:cNvPr>
          <p:cNvSpPr txBox="1"/>
          <p:nvPr/>
        </p:nvSpPr>
        <p:spPr>
          <a:xfrm>
            <a:off x="8361636" y="6204127"/>
            <a:ext cx="646331" cy="369332"/>
          </a:xfrm>
          <a:prstGeom prst="rect">
            <a:avLst/>
          </a:prstGeom>
          <a:noFill/>
        </p:spPr>
        <p:txBody>
          <a:bodyPr wrap="none" rtlCol="0">
            <a:spAutoFit/>
          </a:bodyPr>
          <a:lstStyle/>
          <a:p>
            <a:r>
              <a:rPr lang="zh-CN" altLang="en-US" dirty="0"/>
              <a:t>推荐</a:t>
            </a:r>
          </a:p>
        </p:txBody>
      </p:sp>
      <p:cxnSp>
        <p:nvCxnSpPr>
          <p:cNvPr id="22" name="直接箭头连接符 21">
            <a:extLst>
              <a:ext uri="{FF2B5EF4-FFF2-40B4-BE49-F238E27FC236}">
                <a16:creationId xmlns:a16="http://schemas.microsoft.com/office/drawing/2014/main" id="{400B7D7C-172B-4183-BDF5-A7EE1C50E7E5}"/>
              </a:ext>
            </a:extLst>
          </p:cNvPr>
          <p:cNvCxnSpPr/>
          <p:nvPr/>
        </p:nvCxnSpPr>
        <p:spPr>
          <a:xfrm>
            <a:off x="3828288" y="3700561"/>
            <a:ext cx="6339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EBB264A9-D43A-4CA3-8416-FCACC895BFBC}"/>
              </a:ext>
            </a:extLst>
          </p:cNvPr>
          <p:cNvCxnSpPr/>
          <p:nvPr/>
        </p:nvCxnSpPr>
        <p:spPr>
          <a:xfrm>
            <a:off x="8120537" y="3700561"/>
            <a:ext cx="6339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思想气泡: 云 23">
            <a:extLst>
              <a:ext uri="{FF2B5EF4-FFF2-40B4-BE49-F238E27FC236}">
                <a16:creationId xmlns:a16="http://schemas.microsoft.com/office/drawing/2014/main" id="{0378D6C2-FBC6-403C-8BF0-9D05BC95F3DC}"/>
              </a:ext>
            </a:extLst>
          </p:cNvPr>
          <p:cNvSpPr/>
          <p:nvPr/>
        </p:nvSpPr>
        <p:spPr>
          <a:xfrm>
            <a:off x="7040880" y="75416"/>
            <a:ext cx="3847080" cy="2151681"/>
          </a:xfrm>
          <a:prstGeom prst="cloudCallou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  </a:t>
            </a:r>
            <a:r>
              <a:rPr lang="zh-CN" altLang="en-US" dirty="0">
                <a:solidFill>
                  <a:schemeClr val="tx1"/>
                </a:solidFill>
              </a:rPr>
              <a:t>如何给物品分类？</a:t>
            </a:r>
            <a:endParaRPr lang="en-US" altLang="zh-CN" dirty="0">
              <a:solidFill>
                <a:schemeClr val="tx1"/>
              </a:solidFill>
            </a:endParaRPr>
          </a:p>
          <a:p>
            <a:pPr algn="ctr"/>
            <a:r>
              <a:rPr lang="en-US" altLang="zh-CN" dirty="0">
                <a:solidFill>
                  <a:schemeClr val="tx1"/>
                </a:solidFill>
              </a:rPr>
              <a:t>2  </a:t>
            </a:r>
            <a:r>
              <a:rPr lang="zh-CN" altLang="en-US" dirty="0">
                <a:solidFill>
                  <a:schemeClr val="tx1"/>
                </a:solidFill>
              </a:rPr>
              <a:t>如何确定用户对哪些类的物品感兴趣，以及感兴趣的程度？</a:t>
            </a:r>
            <a:endParaRPr lang="en-US" altLang="zh-CN" dirty="0">
              <a:solidFill>
                <a:schemeClr val="tx1"/>
              </a:solidFill>
            </a:endParaRPr>
          </a:p>
          <a:p>
            <a:pPr algn="ctr"/>
            <a:r>
              <a:rPr lang="en-US" altLang="zh-CN" dirty="0">
                <a:solidFill>
                  <a:schemeClr val="tx1"/>
                </a:solidFill>
              </a:rPr>
              <a:t>3  </a:t>
            </a:r>
            <a:r>
              <a:rPr lang="zh-CN" altLang="en-US" dirty="0">
                <a:solidFill>
                  <a:schemeClr val="tx1"/>
                </a:solidFill>
              </a:rPr>
              <a:t>选择用户感兴趣的类里哪些物品推荐？</a:t>
            </a:r>
          </a:p>
        </p:txBody>
      </p:sp>
    </p:spTree>
    <p:extLst>
      <p:ext uri="{BB962C8B-B14F-4D97-AF65-F5344CB8AC3E}">
        <p14:creationId xmlns:p14="http://schemas.microsoft.com/office/powerpoint/2010/main" val="2755622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D2566E-6D4A-4755-8D4A-3D5CC3BD0B78}"/>
              </a:ext>
            </a:extLst>
          </p:cNvPr>
          <p:cNvSpPr>
            <a:spLocks noGrp="1"/>
          </p:cNvSpPr>
          <p:nvPr>
            <p:ph type="title"/>
          </p:nvPr>
        </p:nvSpPr>
        <p:spPr/>
        <p:txBody>
          <a:bodyPr/>
          <a:lstStyle/>
          <a:p>
            <a:r>
              <a:rPr lang="en-US" altLang="zh-CN" dirty="0">
                <a:solidFill>
                  <a:schemeClr val="tx1"/>
                </a:solidFill>
              </a:rPr>
              <a:t>1  </a:t>
            </a:r>
            <a:r>
              <a:rPr lang="zh-CN" altLang="en-US" dirty="0">
                <a:solidFill>
                  <a:schemeClr val="tx1"/>
                </a:solidFill>
              </a:rPr>
              <a:t>如何给物品分类</a:t>
            </a:r>
            <a:endParaRPr lang="zh-CN" altLang="en-US" dirty="0"/>
          </a:p>
        </p:txBody>
      </p:sp>
      <p:sp>
        <p:nvSpPr>
          <p:cNvPr id="3" name="内容占位符 2">
            <a:extLst>
              <a:ext uri="{FF2B5EF4-FFF2-40B4-BE49-F238E27FC236}">
                <a16:creationId xmlns:a16="http://schemas.microsoft.com/office/drawing/2014/main" id="{7F6B9967-C404-4122-94F2-0511C846B857}"/>
              </a:ext>
            </a:extLst>
          </p:cNvPr>
          <p:cNvSpPr>
            <a:spLocks noGrp="1"/>
          </p:cNvSpPr>
          <p:nvPr>
            <p:ph idx="1"/>
          </p:nvPr>
        </p:nvSpPr>
        <p:spPr/>
        <p:txBody>
          <a:bodyPr/>
          <a:lstStyle/>
          <a:p>
            <a:r>
              <a:rPr lang="zh-CN" altLang="en-US" dirty="0"/>
              <a:t>人工分类是否可行？</a:t>
            </a:r>
            <a:endParaRPr lang="en-US" altLang="zh-CN" dirty="0"/>
          </a:p>
          <a:p>
            <a:r>
              <a:rPr lang="zh-CN" altLang="en-US" dirty="0"/>
              <a:t>缺点</a:t>
            </a:r>
            <a:endParaRPr lang="en-US" altLang="zh-CN" dirty="0"/>
          </a:p>
          <a:p>
            <a:r>
              <a:rPr lang="zh-CN" altLang="en-US" dirty="0"/>
              <a:t>个人的意见不能代表各种用户的意见</a:t>
            </a:r>
            <a:endParaRPr lang="en-US" altLang="zh-CN" dirty="0"/>
          </a:p>
          <a:p>
            <a:r>
              <a:rPr lang="zh-CN" altLang="en-US" dirty="0"/>
              <a:t>分类的粒度很难控制（领域认知程度不同的用户可能需要不同的推荐粒度）</a:t>
            </a:r>
            <a:endParaRPr lang="en-US" altLang="zh-CN" dirty="0"/>
          </a:p>
          <a:p>
            <a:r>
              <a:rPr lang="zh-CN" altLang="en-US" dirty="0"/>
              <a:t>一个物品可能属于多个类</a:t>
            </a:r>
            <a:endParaRPr lang="en-US" altLang="zh-CN" dirty="0"/>
          </a:p>
          <a:p>
            <a:r>
              <a:rPr lang="zh-CN" altLang="en-US" dirty="0"/>
              <a:t>很难决定物品在某个分类中的权重</a:t>
            </a:r>
            <a:endParaRPr lang="en-US" altLang="zh-CN" dirty="0"/>
          </a:p>
          <a:p>
            <a:endParaRPr lang="en-US" altLang="zh-CN" dirty="0"/>
          </a:p>
        </p:txBody>
      </p:sp>
    </p:spTree>
    <p:extLst>
      <p:ext uri="{BB962C8B-B14F-4D97-AF65-F5344CB8AC3E}">
        <p14:creationId xmlns:p14="http://schemas.microsoft.com/office/powerpoint/2010/main" val="4136160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a:t>
            </a:r>
            <a:r>
              <a:rPr lang="zh-CN" altLang="en-US" dirty="0"/>
              <a:t>简介</a:t>
            </a:r>
          </a:p>
        </p:txBody>
      </p:sp>
      <p:sp>
        <p:nvSpPr>
          <p:cNvPr id="3" name="内容占位符 2"/>
          <p:cNvSpPr>
            <a:spLocks noGrp="1"/>
          </p:cNvSpPr>
          <p:nvPr>
            <p:ph idx="1"/>
          </p:nvPr>
        </p:nvSpPr>
        <p:spPr/>
        <p:txBody>
          <a:bodyPr/>
          <a:lstStyle/>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5565" y="1715255"/>
            <a:ext cx="4236175" cy="3740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544" y="1713813"/>
            <a:ext cx="4224020" cy="374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06139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15A906-1F35-4E28-AB8E-64199B900089}"/>
              </a:ext>
            </a:extLst>
          </p:cNvPr>
          <p:cNvSpPr>
            <a:spLocks noGrp="1"/>
          </p:cNvSpPr>
          <p:nvPr>
            <p:ph type="title"/>
          </p:nvPr>
        </p:nvSpPr>
        <p:spPr/>
        <p:txBody>
          <a:bodyPr/>
          <a:lstStyle/>
          <a:p>
            <a:r>
              <a:rPr lang="en-US" altLang="zh-CN" dirty="0"/>
              <a:t>1  </a:t>
            </a:r>
            <a:r>
              <a:rPr lang="zh-CN" altLang="en-US" dirty="0"/>
              <a:t>如何给物品分类</a:t>
            </a:r>
          </a:p>
        </p:txBody>
      </p:sp>
      <p:sp>
        <p:nvSpPr>
          <p:cNvPr id="3" name="内容占位符 2">
            <a:extLst>
              <a:ext uri="{FF2B5EF4-FFF2-40B4-BE49-F238E27FC236}">
                <a16:creationId xmlns:a16="http://schemas.microsoft.com/office/drawing/2014/main" id="{658850A3-51AB-47C0-A223-C66BD4D2E0DA}"/>
              </a:ext>
            </a:extLst>
          </p:cNvPr>
          <p:cNvSpPr>
            <a:spLocks noGrp="1"/>
          </p:cNvSpPr>
          <p:nvPr>
            <p:ph idx="1"/>
          </p:nvPr>
        </p:nvSpPr>
        <p:spPr/>
        <p:txBody>
          <a:bodyPr/>
          <a:lstStyle/>
          <a:p>
            <a:r>
              <a:rPr lang="zh-CN" altLang="en-US" dirty="0"/>
              <a:t>我们可不可以从数据出发，自动地找到那些类，然后进行个性化推荐？</a:t>
            </a:r>
            <a:endParaRPr lang="en-US" altLang="zh-CN" dirty="0"/>
          </a:p>
          <a:p>
            <a:endParaRPr lang="en-US" altLang="zh-CN" dirty="0"/>
          </a:p>
          <a:p>
            <a:endParaRPr lang="en-US" altLang="zh-CN" dirty="0"/>
          </a:p>
          <a:p>
            <a:endParaRPr lang="en-US" altLang="zh-CN" dirty="0"/>
          </a:p>
          <a:p>
            <a:pPr marL="0" indent="0">
              <a:buNone/>
            </a:pPr>
            <a:r>
              <a:rPr lang="en-US" altLang="zh-CN" dirty="0"/>
              <a:t>						</a:t>
            </a:r>
            <a:r>
              <a:rPr lang="zh-CN" altLang="en-US" dirty="0"/>
              <a:t>采取基于用户行为统计的自动</a:t>
            </a:r>
            <a:r>
              <a:rPr lang="en-US" altLang="zh-CN" dirty="0"/>
              <a:t>						</a:t>
            </a:r>
            <a:r>
              <a:rPr lang="zh-CN" altLang="en-US" dirty="0"/>
              <a:t>聚类（隐类），可以较好地解</a:t>
            </a:r>
            <a:r>
              <a:rPr lang="en-US" altLang="zh-CN" dirty="0"/>
              <a:t>						</a:t>
            </a:r>
            <a:r>
              <a:rPr lang="zh-CN" altLang="en-US" dirty="0"/>
              <a:t>决人工分类的问题</a:t>
            </a:r>
            <a:endParaRPr lang="en-US" altLang="zh-CN" dirty="0"/>
          </a:p>
        </p:txBody>
      </p:sp>
      <p:sp>
        <p:nvSpPr>
          <p:cNvPr id="4" name="矩形: 对角圆角 3">
            <a:extLst>
              <a:ext uri="{FF2B5EF4-FFF2-40B4-BE49-F238E27FC236}">
                <a16:creationId xmlns:a16="http://schemas.microsoft.com/office/drawing/2014/main" id="{2B4206D0-DFA9-4A9D-AC70-AE4F2BAE43B2}"/>
              </a:ext>
            </a:extLst>
          </p:cNvPr>
          <p:cNvSpPr/>
          <p:nvPr/>
        </p:nvSpPr>
        <p:spPr>
          <a:xfrm>
            <a:off x="1265552" y="3614056"/>
            <a:ext cx="4026310" cy="2253343"/>
          </a:xfrm>
          <a:prstGeom prst="round2Diag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隐含语义分析技术</a:t>
            </a:r>
          </a:p>
          <a:p>
            <a:pPr algn="ctr"/>
            <a:endParaRPr lang="zh-CN" altLang="en-US" dirty="0"/>
          </a:p>
        </p:txBody>
      </p:sp>
    </p:spTree>
    <p:extLst>
      <p:ext uri="{BB962C8B-B14F-4D97-AF65-F5344CB8AC3E}">
        <p14:creationId xmlns:p14="http://schemas.microsoft.com/office/powerpoint/2010/main" val="2071199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5D2E7F-C7B0-4768-B6EA-24994DC1C013}"/>
              </a:ext>
            </a:extLst>
          </p:cNvPr>
          <p:cNvSpPr>
            <a:spLocks noGrp="1"/>
          </p:cNvSpPr>
          <p:nvPr>
            <p:ph type="title"/>
          </p:nvPr>
        </p:nvSpPr>
        <p:spPr/>
        <p:txBody>
          <a:bodyPr/>
          <a:lstStyle/>
          <a:p>
            <a:r>
              <a:rPr lang="en-US" altLang="zh-CN" dirty="0"/>
              <a:t>2 </a:t>
            </a:r>
            <a:r>
              <a:rPr lang="zh-CN" altLang="en-US" dirty="0"/>
              <a:t>计算兴趣模型</a:t>
            </a:r>
          </a:p>
        </p:txBody>
      </p:sp>
      <p:sp>
        <p:nvSpPr>
          <p:cNvPr id="3" name="内容占位符 2">
            <a:extLst>
              <a:ext uri="{FF2B5EF4-FFF2-40B4-BE49-F238E27FC236}">
                <a16:creationId xmlns:a16="http://schemas.microsoft.com/office/drawing/2014/main" id="{7DCB772C-FCF6-4B55-A907-8A1650AB6992}"/>
              </a:ext>
            </a:extLst>
          </p:cNvPr>
          <p:cNvSpPr>
            <a:spLocks noGrp="1"/>
          </p:cNvSpPr>
          <p:nvPr>
            <p:ph idx="1"/>
          </p:nvPr>
        </p:nvSpPr>
        <p:spPr/>
        <p:txBody>
          <a:bodyPr/>
          <a:lstStyle/>
          <a:p>
            <a:r>
              <a:rPr lang="zh-CN" altLang="en-US" dirty="0"/>
              <a:t>计算用户</a:t>
            </a:r>
            <a:r>
              <a:rPr lang="en-US" altLang="zh-CN" dirty="0"/>
              <a:t>u</a:t>
            </a:r>
            <a:r>
              <a:rPr lang="zh-CN" altLang="en-US" dirty="0"/>
              <a:t>对物品</a:t>
            </a:r>
            <a:r>
              <a:rPr lang="en-US" altLang="zh-CN" dirty="0" err="1"/>
              <a:t>i</a:t>
            </a:r>
            <a:r>
              <a:rPr lang="zh-CN" altLang="en-US" dirty="0"/>
              <a:t>兴趣的公式：</a:t>
            </a:r>
          </a:p>
          <a:p>
            <a:endParaRPr lang="zh-CN" altLang="en-US" dirty="0"/>
          </a:p>
          <a:p>
            <a:endParaRPr lang="zh-CN" altLang="en-US" dirty="0"/>
          </a:p>
          <a:p>
            <a:endParaRPr lang="zh-CN" altLang="en-US" dirty="0"/>
          </a:p>
          <a:p>
            <a:r>
              <a:rPr lang="zh-CN" altLang="en-US" dirty="0"/>
              <a:t>其中</a:t>
            </a:r>
            <a:r>
              <a:rPr lang="en-US" altLang="zh-CN" dirty="0"/>
              <a:t>      </a:t>
            </a:r>
            <a:r>
              <a:rPr lang="zh-CN" altLang="en-US" dirty="0">
                <a:latin typeface="FZSSJW--GB1-0"/>
              </a:rPr>
              <a:t>和      是模型的参数，其中   </a:t>
            </a:r>
            <a:r>
              <a:rPr lang="en-US" altLang="zh-CN" sz="800" i="1" dirty="0">
                <a:latin typeface="TimesNewRoman,Italic"/>
              </a:rPr>
              <a:t>     </a:t>
            </a:r>
            <a:r>
              <a:rPr lang="en-US" altLang="zh-CN" i="1" dirty="0">
                <a:latin typeface="TimesNewRoman,Italic"/>
              </a:rPr>
              <a:t>    </a:t>
            </a:r>
            <a:r>
              <a:rPr lang="zh-CN" altLang="en-US" dirty="0">
                <a:latin typeface="FZSSJW--GB1-0"/>
              </a:rPr>
              <a:t>度量了用户</a:t>
            </a:r>
            <a:r>
              <a:rPr lang="en-US" altLang="zh-CN" dirty="0">
                <a:latin typeface="TimesNewRoman"/>
              </a:rPr>
              <a:t>u</a:t>
            </a:r>
            <a:r>
              <a:rPr lang="zh-CN" altLang="en-US" dirty="0">
                <a:latin typeface="FZSSJW--GB1-0"/>
              </a:rPr>
              <a:t>的兴趣和第</a:t>
            </a:r>
            <a:r>
              <a:rPr lang="en-US" altLang="zh-CN" i="1" dirty="0">
                <a:latin typeface="TimesNewRoman,Italic"/>
              </a:rPr>
              <a:t>k</a:t>
            </a:r>
            <a:r>
              <a:rPr lang="zh-CN" altLang="en-US" dirty="0">
                <a:latin typeface="FZSSJW--GB1-0"/>
              </a:rPr>
              <a:t>个隐类的关系，而       </a:t>
            </a:r>
            <a:r>
              <a:rPr lang="en-US" altLang="zh-CN" i="1" dirty="0">
                <a:latin typeface="TimesNewRoman,Italic"/>
              </a:rPr>
              <a:t> </a:t>
            </a:r>
            <a:r>
              <a:rPr lang="zh-CN" altLang="en-US" dirty="0">
                <a:latin typeface="FZSSJW--GB1-0"/>
              </a:rPr>
              <a:t>度量了第</a:t>
            </a:r>
            <a:r>
              <a:rPr lang="en-US" altLang="zh-CN" i="1" dirty="0">
                <a:latin typeface="TimesNewRoman,Italic"/>
              </a:rPr>
              <a:t>k</a:t>
            </a:r>
            <a:r>
              <a:rPr lang="zh-CN" altLang="en-US" dirty="0">
                <a:latin typeface="FZSSJW--GB1-0"/>
              </a:rPr>
              <a:t>个隐类和物品</a:t>
            </a:r>
            <a:r>
              <a:rPr lang="en-US" altLang="zh-CN" dirty="0" err="1">
                <a:latin typeface="TimesNewRoman"/>
              </a:rPr>
              <a:t>i</a:t>
            </a:r>
            <a:r>
              <a:rPr lang="zh-CN" altLang="en-US" dirty="0">
                <a:latin typeface="FZSSJW--GB1-0"/>
              </a:rPr>
              <a:t>之间的关系。</a:t>
            </a:r>
            <a:r>
              <a:rPr lang="zh-CN" altLang="en-US" dirty="0"/>
              <a:t>如何计算这两个参数？</a:t>
            </a:r>
          </a:p>
        </p:txBody>
      </p:sp>
      <p:pic>
        <p:nvPicPr>
          <p:cNvPr id="6" name="图片 5">
            <a:extLst>
              <a:ext uri="{FF2B5EF4-FFF2-40B4-BE49-F238E27FC236}">
                <a16:creationId xmlns:a16="http://schemas.microsoft.com/office/drawing/2014/main" id="{AD73CAE3-265F-4BDA-8CBD-219EB131E4D8}"/>
              </a:ext>
            </a:extLst>
          </p:cNvPr>
          <p:cNvPicPr>
            <a:picLocks noChangeAspect="1"/>
          </p:cNvPicPr>
          <p:nvPr/>
        </p:nvPicPr>
        <p:blipFill>
          <a:blip r:embed="rId2"/>
          <a:stretch>
            <a:fillRect/>
          </a:stretch>
        </p:blipFill>
        <p:spPr>
          <a:xfrm>
            <a:off x="1595437" y="2296139"/>
            <a:ext cx="8057442" cy="1287719"/>
          </a:xfrm>
          <a:prstGeom prst="rect">
            <a:avLst/>
          </a:prstGeom>
        </p:spPr>
      </p:pic>
      <p:pic>
        <p:nvPicPr>
          <p:cNvPr id="8" name="图片 7">
            <a:extLst>
              <a:ext uri="{FF2B5EF4-FFF2-40B4-BE49-F238E27FC236}">
                <a16:creationId xmlns:a16="http://schemas.microsoft.com/office/drawing/2014/main" id="{F954D479-6605-4B60-8B39-72047A905CDD}"/>
              </a:ext>
            </a:extLst>
          </p:cNvPr>
          <p:cNvPicPr>
            <a:picLocks noChangeAspect="1"/>
          </p:cNvPicPr>
          <p:nvPr/>
        </p:nvPicPr>
        <p:blipFill>
          <a:blip r:embed="rId3"/>
          <a:stretch>
            <a:fillRect/>
          </a:stretch>
        </p:blipFill>
        <p:spPr>
          <a:xfrm>
            <a:off x="1934804" y="3873397"/>
            <a:ext cx="476250" cy="361950"/>
          </a:xfrm>
          <a:prstGeom prst="rect">
            <a:avLst/>
          </a:prstGeom>
        </p:spPr>
      </p:pic>
      <p:pic>
        <p:nvPicPr>
          <p:cNvPr id="9" name="图片 8">
            <a:extLst>
              <a:ext uri="{FF2B5EF4-FFF2-40B4-BE49-F238E27FC236}">
                <a16:creationId xmlns:a16="http://schemas.microsoft.com/office/drawing/2014/main" id="{0EE6152C-87D6-448D-A6A6-3AF74AC4767A}"/>
              </a:ext>
            </a:extLst>
          </p:cNvPr>
          <p:cNvPicPr>
            <a:picLocks noChangeAspect="1"/>
          </p:cNvPicPr>
          <p:nvPr/>
        </p:nvPicPr>
        <p:blipFill>
          <a:blip r:embed="rId4"/>
          <a:stretch>
            <a:fillRect/>
          </a:stretch>
        </p:blipFill>
        <p:spPr>
          <a:xfrm>
            <a:off x="2843519" y="3901972"/>
            <a:ext cx="428625" cy="333375"/>
          </a:xfrm>
          <a:prstGeom prst="rect">
            <a:avLst/>
          </a:prstGeom>
        </p:spPr>
      </p:pic>
      <p:pic>
        <p:nvPicPr>
          <p:cNvPr id="10" name="图片 9">
            <a:extLst>
              <a:ext uri="{FF2B5EF4-FFF2-40B4-BE49-F238E27FC236}">
                <a16:creationId xmlns:a16="http://schemas.microsoft.com/office/drawing/2014/main" id="{5A6EF3F4-6BE8-4C5F-A6CE-D33065F26EFF}"/>
              </a:ext>
            </a:extLst>
          </p:cNvPr>
          <p:cNvPicPr>
            <a:picLocks noChangeAspect="1"/>
          </p:cNvPicPr>
          <p:nvPr/>
        </p:nvPicPr>
        <p:blipFill>
          <a:blip r:embed="rId3"/>
          <a:stretch>
            <a:fillRect/>
          </a:stretch>
        </p:blipFill>
        <p:spPr>
          <a:xfrm>
            <a:off x="6622333" y="3901972"/>
            <a:ext cx="476250" cy="361950"/>
          </a:xfrm>
          <a:prstGeom prst="rect">
            <a:avLst/>
          </a:prstGeom>
        </p:spPr>
      </p:pic>
      <p:pic>
        <p:nvPicPr>
          <p:cNvPr id="11" name="图片 10">
            <a:extLst>
              <a:ext uri="{FF2B5EF4-FFF2-40B4-BE49-F238E27FC236}">
                <a16:creationId xmlns:a16="http://schemas.microsoft.com/office/drawing/2014/main" id="{04E8BB7D-F866-458D-BF91-424FD5FED361}"/>
              </a:ext>
            </a:extLst>
          </p:cNvPr>
          <p:cNvPicPr>
            <a:picLocks noChangeAspect="1"/>
          </p:cNvPicPr>
          <p:nvPr/>
        </p:nvPicPr>
        <p:blipFill>
          <a:blip r:embed="rId4"/>
          <a:stretch>
            <a:fillRect/>
          </a:stretch>
        </p:blipFill>
        <p:spPr>
          <a:xfrm>
            <a:off x="4125400" y="4284763"/>
            <a:ext cx="428625" cy="333375"/>
          </a:xfrm>
          <a:prstGeom prst="rect">
            <a:avLst/>
          </a:prstGeom>
        </p:spPr>
      </p:pic>
    </p:spTree>
    <p:extLst>
      <p:ext uri="{BB962C8B-B14F-4D97-AF65-F5344CB8AC3E}">
        <p14:creationId xmlns:p14="http://schemas.microsoft.com/office/powerpoint/2010/main" val="27166625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圆角 29">
            <a:extLst>
              <a:ext uri="{FF2B5EF4-FFF2-40B4-BE49-F238E27FC236}">
                <a16:creationId xmlns:a16="http://schemas.microsoft.com/office/drawing/2014/main" id="{C3ADE577-B954-4102-A653-CD88DACDACF8}"/>
              </a:ext>
            </a:extLst>
          </p:cNvPr>
          <p:cNvSpPr/>
          <p:nvPr/>
        </p:nvSpPr>
        <p:spPr>
          <a:xfrm>
            <a:off x="1088572" y="4079849"/>
            <a:ext cx="10014858" cy="1494518"/>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AE6AD610-92C9-4F44-84F2-00D68362693C}"/>
              </a:ext>
            </a:extLst>
          </p:cNvPr>
          <p:cNvSpPr/>
          <p:nvPr/>
        </p:nvSpPr>
        <p:spPr>
          <a:xfrm>
            <a:off x="1643743" y="1495319"/>
            <a:ext cx="2122714" cy="1846595"/>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B604C282-0185-4FCD-9E64-592BC8B549D4}"/>
              </a:ext>
            </a:extLst>
          </p:cNvPr>
          <p:cNvSpPr>
            <a:spLocks noGrp="1"/>
          </p:cNvSpPr>
          <p:nvPr>
            <p:ph type="title"/>
          </p:nvPr>
        </p:nvSpPr>
        <p:spPr/>
        <p:txBody>
          <a:bodyPr/>
          <a:lstStyle/>
          <a:p>
            <a:r>
              <a:rPr lang="zh-CN" altLang="en-US" dirty="0"/>
              <a:t>求解流程</a:t>
            </a:r>
          </a:p>
        </p:txBody>
      </p:sp>
      <p:sp>
        <p:nvSpPr>
          <p:cNvPr id="3" name="内容占位符 2">
            <a:extLst>
              <a:ext uri="{FF2B5EF4-FFF2-40B4-BE49-F238E27FC236}">
                <a16:creationId xmlns:a16="http://schemas.microsoft.com/office/drawing/2014/main" id="{E9D29671-D266-4E0D-9F03-540C31527E2B}"/>
              </a:ext>
            </a:extLst>
          </p:cNvPr>
          <p:cNvSpPr>
            <a:spLocks noGrp="1"/>
          </p:cNvSpPr>
          <p:nvPr>
            <p:ph idx="1"/>
          </p:nvPr>
        </p:nvSpPr>
        <p:spPr>
          <a:xfrm>
            <a:off x="838200" y="1825624"/>
            <a:ext cx="10515600" cy="4667247"/>
          </a:xfrm>
        </p:spPr>
        <p:txBody>
          <a:bodyPr>
            <a:normAutofit fontScale="85000" lnSpcReduction="20000"/>
          </a:bodyPr>
          <a:lstStyle/>
          <a:p>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en-US" altLang="zh-CN" dirty="0"/>
              <a:t>	        </a:t>
            </a:r>
            <a:r>
              <a:rPr lang="zh-CN" altLang="en-US" sz="1600" dirty="0"/>
              <a:t>训练集</a:t>
            </a:r>
            <a:endParaRPr lang="en-US" altLang="zh-CN" sz="1600" dirty="0"/>
          </a:p>
          <a:p>
            <a:r>
              <a:rPr lang="zh-CN" altLang="en-US" dirty="0"/>
              <a:t>如何获得用户喜欢或不喜欢一个物品的数据？</a:t>
            </a:r>
            <a:endParaRPr lang="en-US" altLang="zh-CN" dirty="0"/>
          </a:p>
          <a:p>
            <a:pPr marL="0" indent="0">
              <a:buNone/>
            </a:pPr>
            <a:r>
              <a:rPr lang="en-US" altLang="zh-CN" dirty="0"/>
              <a:t>   </a:t>
            </a:r>
            <a:r>
              <a:rPr lang="zh-CN" altLang="en-US" dirty="0"/>
              <a:t>推荐系统的用户行为分为：</a:t>
            </a:r>
            <a:endParaRPr lang="en-US" altLang="zh-CN" dirty="0"/>
          </a:p>
          <a:p>
            <a:pPr marL="0" indent="0">
              <a:buNone/>
            </a:pPr>
            <a:r>
              <a:rPr lang="zh-CN" altLang="en-US" dirty="0"/>
              <a:t>      显性反馈</a:t>
            </a:r>
            <a:r>
              <a:rPr lang="en-US" altLang="zh-CN" dirty="0"/>
              <a:t>---</a:t>
            </a:r>
            <a:r>
              <a:rPr lang="zh-CN" altLang="en-US" dirty="0"/>
              <a:t>（例如评分）</a:t>
            </a:r>
            <a:endParaRPr lang="en-US" altLang="zh-CN" dirty="0"/>
          </a:p>
          <a:p>
            <a:pPr marL="0" indent="0">
              <a:buNone/>
            </a:pPr>
            <a:r>
              <a:rPr lang="en-US" altLang="zh-CN" dirty="0"/>
              <a:t>      </a:t>
            </a:r>
            <a:r>
              <a:rPr lang="zh-CN" altLang="en-US" dirty="0"/>
              <a:t>隐性反馈</a:t>
            </a:r>
            <a:r>
              <a:rPr lang="en-US" altLang="zh-CN" dirty="0"/>
              <a:t>---</a:t>
            </a:r>
            <a:r>
              <a:rPr lang="zh-CN" altLang="en-US" dirty="0"/>
              <a:t>只有正样本，没有负样本（仅知道用户对什么感兴趣，不知</a:t>
            </a:r>
            <a:endParaRPr lang="en-US" altLang="zh-CN" dirty="0"/>
          </a:p>
          <a:p>
            <a:pPr marL="0" indent="0">
              <a:buNone/>
            </a:pPr>
            <a:r>
              <a:rPr lang="en-US" altLang="zh-CN" dirty="0"/>
              <a:t>                    	    </a:t>
            </a:r>
            <a:r>
              <a:rPr lang="zh-CN" altLang="en-US" dirty="0"/>
              <a:t>道他们不感兴趣的物品）</a:t>
            </a:r>
            <a:endParaRPr lang="en-US" altLang="zh-CN" dirty="0"/>
          </a:p>
          <a:p>
            <a:r>
              <a:rPr lang="zh-CN" altLang="en-US" dirty="0"/>
              <a:t>在隐性反馈数据集上应用</a:t>
            </a:r>
            <a:r>
              <a:rPr lang="en-US" altLang="zh-CN" dirty="0"/>
              <a:t>LFM</a:t>
            </a:r>
            <a:r>
              <a:rPr lang="zh-CN" altLang="en-US" dirty="0"/>
              <a:t>解决</a:t>
            </a:r>
            <a:r>
              <a:rPr lang="en-US" altLang="zh-CN" dirty="0" err="1"/>
              <a:t>TopN</a:t>
            </a:r>
            <a:r>
              <a:rPr lang="zh-CN" altLang="en-US" dirty="0"/>
              <a:t>推荐的第一个关键问题就是如何给</a:t>
            </a:r>
            <a:endParaRPr lang="en-US" altLang="zh-CN" dirty="0"/>
          </a:p>
          <a:p>
            <a:pPr marL="0" indent="0">
              <a:buNone/>
            </a:pPr>
            <a:r>
              <a:rPr lang="en-US" altLang="zh-CN" dirty="0"/>
              <a:t>   </a:t>
            </a:r>
            <a:r>
              <a:rPr lang="zh-CN" altLang="en-US" dirty="0"/>
              <a:t>每个用户生成负样本？</a:t>
            </a:r>
            <a:endParaRPr lang="en-US" altLang="zh-CN" dirty="0"/>
          </a:p>
          <a:p>
            <a:endParaRPr lang="zh-CN" altLang="en-US" dirty="0"/>
          </a:p>
        </p:txBody>
      </p:sp>
      <p:pic>
        <p:nvPicPr>
          <p:cNvPr id="4" name="图片 3">
            <a:extLst>
              <a:ext uri="{FF2B5EF4-FFF2-40B4-BE49-F238E27FC236}">
                <a16:creationId xmlns:a16="http://schemas.microsoft.com/office/drawing/2014/main" id="{26E23852-8B51-47E8-9BDF-D040CA954D10}"/>
              </a:ext>
            </a:extLst>
          </p:cNvPr>
          <p:cNvPicPr>
            <a:picLocks noChangeAspect="1"/>
          </p:cNvPicPr>
          <p:nvPr/>
        </p:nvPicPr>
        <p:blipFill>
          <a:blip r:embed="rId3"/>
          <a:stretch>
            <a:fillRect/>
          </a:stretch>
        </p:blipFill>
        <p:spPr>
          <a:xfrm>
            <a:off x="1861137" y="1539376"/>
            <a:ext cx="334375" cy="503286"/>
          </a:xfrm>
          <a:prstGeom prst="rect">
            <a:avLst/>
          </a:prstGeom>
        </p:spPr>
      </p:pic>
      <p:pic>
        <p:nvPicPr>
          <p:cNvPr id="5" name="图片 4">
            <a:extLst>
              <a:ext uri="{FF2B5EF4-FFF2-40B4-BE49-F238E27FC236}">
                <a16:creationId xmlns:a16="http://schemas.microsoft.com/office/drawing/2014/main" id="{BFB96DE2-877E-458B-A8D2-0C32A40F21B8}"/>
              </a:ext>
            </a:extLst>
          </p:cNvPr>
          <p:cNvPicPr>
            <a:picLocks noChangeAspect="1"/>
          </p:cNvPicPr>
          <p:nvPr/>
        </p:nvPicPr>
        <p:blipFill>
          <a:blip r:embed="rId4"/>
          <a:stretch>
            <a:fillRect/>
          </a:stretch>
        </p:blipFill>
        <p:spPr>
          <a:xfrm>
            <a:off x="1861137" y="2086719"/>
            <a:ext cx="334375" cy="538715"/>
          </a:xfrm>
          <a:prstGeom prst="rect">
            <a:avLst/>
          </a:prstGeom>
        </p:spPr>
      </p:pic>
      <p:pic>
        <p:nvPicPr>
          <p:cNvPr id="6" name="图片 5">
            <a:extLst>
              <a:ext uri="{FF2B5EF4-FFF2-40B4-BE49-F238E27FC236}">
                <a16:creationId xmlns:a16="http://schemas.microsoft.com/office/drawing/2014/main" id="{8C186671-E115-42CC-88F3-BC97417F96CB}"/>
              </a:ext>
            </a:extLst>
          </p:cNvPr>
          <p:cNvPicPr>
            <a:picLocks noChangeAspect="1"/>
          </p:cNvPicPr>
          <p:nvPr/>
        </p:nvPicPr>
        <p:blipFill>
          <a:blip r:embed="rId5"/>
          <a:stretch>
            <a:fillRect/>
          </a:stretch>
        </p:blipFill>
        <p:spPr>
          <a:xfrm>
            <a:off x="1861137" y="2714735"/>
            <a:ext cx="334376" cy="537136"/>
          </a:xfrm>
          <a:prstGeom prst="rect">
            <a:avLst/>
          </a:prstGeom>
        </p:spPr>
      </p:pic>
      <p:pic>
        <p:nvPicPr>
          <p:cNvPr id="7" name="图片 6">
            <a:extLst>
              <a:ext uri="{FF2B5EF4-FFF2-40B4-BE49-F238E27FC236}">
                <a16:creationId xmlns:a16="http://schemas.microsoft.com/office/drawing/2014/main" id="{32025268-2187-4567-988F-E199042E296F}"/>
              </a:ext>
            </a:extLst>
          </p:cNvPr>
          <p:cNvPicPr>
            <a:picLocks noChangeAspect="1"/>
          </p:cNvPicPr>
          <p:nvPr/>
        </p:nvPicPr>
        <p:blipFill>
          <a:blip r:embed="rId6"/>
          <a:stretch>
            <a:fillRect/>
          </a:stretch>
        </p:blipFill>
        <p:spPr>
          <a:xfrm>
            <a:off x="2855459" y="1554669"/>
            <a:ext cx="817263" cy="393378"/>
          </a:xfrm>
          <a:prstGeom prst="rect">
            <a:avLst/>
          </a:prstGeom>
        </p:spPr>
      </p:pic>
      <p:pic>
        <p:nvPicPr>
          <p:cNvPr id="8" name="图片 7">
            <a:extLst>
              <a:ext uri="{FF2B5EF4-FFF2-40B4-BE49-F238E27FC236}">
                <a16:creationId xmlns:a16="http://schemas.microsoft.com/office/drawing/2014/main" id="{C55D6AE5-13EA-4FD4-9738-0207C9788057}"/>
              </a:ext>
            </a:extLst>
          </p:cNvPr>
          <p:cNvPicPr>
            <a:picLocks noChangeAspect="1"/>
          </p:cNvPicPr>
          <p:nvPr/>
        </p:nvPicPr>
        <p:blipFill>
          <a:blip r:embed="rId6"/>
          <a:stretch>
            <a:fillRect/>
          </a:stretch>
        </p:blipFill>
        <p:spPr>
          <a:xfrm>
            <a:off x="2855459" y="2806637"/>
            <a:ext cx="817265" cy="393379"/>
          </a:xfrm>
          <a:prstGeom prst="rect">
            <a:avLst/>
          </a:prstGeom>
        </p:spPr>
      </p:pic>
      <p:pic>
        <p:nvPicPr>
          <p:cNvPr id="9" name="图片 8">
            <a:extLst>
              <a:ext uri="{FF2B5EF4-FFF2-40B4-BE49-F238E27FC236}">
                <a16:creationId xmlns:a16="http://schemas.microsoft.com/office/drawing/2014/main" id="{C0C87810-B770-4AA9-AB54-C4C177CB2442}"/>
              </a:ext>
            </a:extLst>
          </p:cNvPr>
          <p:cNvPicPr>
            <a:picLocks noChangeAspect="1"/>
          </p:cNvPicPr>
          <p:nvPr/>
        </p:nvPicPr>
        <p:blipFill>
          <a:blip r:embed="rId7"/>
          <a:stretch>
            <a:fillRect/>
          </a:stretch>
        </p:blipFill>
        <p:spPr>
          <a:xfrm flipH="1">
            <a:off x="2851970" y="2178988"/>
            <a:ext cx="820752" cy="393378"/>
          </a:xfrm>
          <a:prstGeom prst="rect">
            <a:avLst/>
          </a:prstGeom>
        </p:spPr>
      </p:pic>
      <p:cxnSp>
        <p:nvCxnSpPr>
          <p:cNvPr id="11" name="直接箭头连接符 10">
            <a:extLst>
              <a:ext uri="{FF2B5EF4-FFF2-40B4-BE49-F238E27FC236}">
                <a16:creationId xmlns:a16="http://schemas.microsoft.com/office/drawing/2014/main" id="{A9D55E8C-687C-49D9-9A60-82394809E069}"/>
              </a:ext>
            </a:extLst>
          </p:cNvPr>
          <p:cNvCxnSpPr/>
          <p:nvPr/>
        </p:nvCxnSpPr>
        <p:spPr>
          <a:xfrm>
            <a:off x="2324100" y="1825625"/>
            <a:ext cx="402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43ED73A6-D96D-4D15-8D00-DE8CA7A2F146}"/>
              </a:ext>
            </a:extLst>
          </p:cNvPr>
          <p:cNvCxnSpPr/>
          <p:nvPr/>
        </p:nvCxnSpPr>
        <p:spPr>
          <a:xfrm>
            <a:off x="2324100" y="2375677"/>
            <a:ext cx="402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D3E704D8-2CBC-4AF6-BDCE-8B4E28E187F0}"/>
              </a:ext>
            </a:extLst>
          </p:cNvPr>
          <p:cNvCxnSpPr/>
          <p:nvPr/>
        </p:nvCxnSpPr>
        <p:spPr>
          <a:xfrm>
            <a:off x="2324100" y="3003326"/>
            <a:ext cx="402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云形 15">
            <a:extLst>
              <a:ext uri="{FF2B5EF4-FFF2-40B4-BE49-F238E27FC236}">
                <a16:creationId xmlns:a16="http://schemas.microsoft.com/office/drawing/2014/main" id="{7C8ABEEA-8E89-4741-B616-858BC2643976}"/>
              </a:ext>
            </a:extLst>
          </p:cNvPr>
          <p:cNvSpPr/>
          <p:nvPr/>
        </p:nvSpPr>
        <p:spPr>
          <a:xfrm>
            <a:off x="4321628" y="1705492"/>
            <a:ext cx="1849211" cy="1494518"/>
          </a:xfrm>
          <a:prstGeom prst="cloud">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系统学习</a:t>
            </a:r>
          </a:p>
        </p:txBody>
      </p:sp>
      <p:sp>
        <p:nvSpPr>
          <p:cNvPr id="17" name="矩形 16">
            <a:extLst>
              <a:ext uri="{FF2B5EF4-FFF2-40B4-BE49-F238E27FC236}">
                <a16:creationId xmlns:a16="http://schemas.microsoft.com/office/drawing/2014/main" id="{0CFA1D21-511F-4F7A-B5C1-13FCE3ABF5D7}"/>
              </a:ext>
            </a:extLst>
          </p:cNvPr>
          <p:cNvSpPr/>
          <p:nvPr/>
        </p:nvSpPr>
        <p:spPr>
          <a:xfrm>
            <a:off x="7086262" y="1886408"/>
            <a:ext cx="1516516" cy="9393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目标参数</a:t>
            </a:r>
            <a:endParaRPr lang="en-US" altLang="zh-CN" dirty="0">
              <a:solidFill>
                <a:schemeClr val="tx1"/>
              </a:solidFill>
            </a:endParaRPr>
          </a:p>
          <a:p>
            <a:pPr algn="ctr"/>
            <a:endParaRPr lang="zh-CN" altLang="en-US" dirty="0">
              <a:solidFill>
                <a:schemeClr val="tx1"/>
              </a:solidFill>
            </a:endParaRPr>
          </a:p>
        </p:txBody>
      </p:sp>
      <p:cxnSp>
        <p:nvCxnSpPr>
          <p:cNvPr id="19" name="直接箭头连接符 18">
            <a:extLst>
              <a:ext uri="{FF2B5EF4-FFF2-40B4-BE49-F238E27FC236}">
                <a16:creationId xmlns:a16="http://schemas.microsoft.com/office/drawing/2014/main" id="{84CC50F5-B666-449E-B48D-EAD20798FDDB}"/>
              </a:ext>
            </a:extLst>
          </p:cNvPr>
          <p:cNvCxnSpPr>
            <a:cxnSpLocks/>
          </p:cNvCxnSpPr>
          <p:nvPr/>
        </p:nvCxnSpPr>
        <p:spPr>
          <a:xfrm>
            <a:off x="3907971" y="2375677"/>
            <a:ext cx="3701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552971F8-BD50-4E62-BB7F-1F0264A98AE8}"/>
              </a:ext>
            </a:extLst>
          </p:cNvPr>
          <p:cNvCxnSpPr>
            <a:cxnSpLocks/>
          </p:cNvCxnSpPr>
          <p:nvPr/>
        </p:nvCxnSpPr>
        <p:spPr>
          <a:xfrm>
            <a:off x="6357258" y="2389964"/>
            <a:ext cx="5878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E52A6AD0-E9C9-46EB-93A2-094B54321658}"/>
              </a:ext>
            </a:extLst>
          </p:cNvPr>
          <p:cNvPicPr>
            <a:picLocks noChangeAspect="1"/>
          </p:cNvPicPr>
          <p:nvPr/>
        </p:nvPicPr>
        <p:blipFill>
          <a:blip r:embed="rId8"/>
          <a:stretch>
            <a:fillRect/>
          </a:stretch>
        </p:blipFill>
        <p:spPr>
          <a:xfrm>
            <a:off x="7368270" y="2375676"/>
            <a:ext cx="476250" cy="361950"/>
          </a:xfrm>
          <a:prstGeom prst="rect">
            <a:avLst/>
          </a:prstGeom>
        </p:spPr>
      </p:pic>
      <p:pic>
        <p:nvPicPr>
          <p:cNvPr id="24" name="图片 23">
            <a:extLst>
              <a:ext uri="{FF2B5EF4-FFF2-40B4-BE49-F238E27FC236}">
                <a16:creationId xmlns:a16="http://schemas.microsoft.com/office/drawing/2014/main" id="{0523FBE4-C2D1-4072-87D2-C5654D12E7A1}"/>
              </a:ext>
            </a:extLst>
          </p:cNvPr>
          <p:cNvPicPr>
            <a:picLocks noChangeAspect="1"/>
          </p:cNvPicPr>
          <p:nvPr/>
        </p:nvPicPr>
        <p:blipFill>
          <a:blip r:embed="rId9"/>
          <a:stretch>
            <a:fillRect/>
          </a:stretch>
        </p:blipFill>
        <p:spPr>
          <a:xfrm>
            <a:off x="7994428" y="2389963"/>
            <a:ext cx="428625" cy="333375"/>
          </a:xfrm>
          <a:prstGeom prst="rect">
            <a:avLst/>
          </a:prstGeom>
        </p:spPr>
      </p:pic>
      <p:sp>
        <p:nvSpPr>
          <p:cNvPr id="26" name="矩形 25">
            <a:extLst>
              <a:ext uri="{FF2B5EF4-FFF2-40B4-BE49-F238E27FC236}">
                <a16:creationId xmlns:a16="http://schemas.microsoft.com/office/drawing/2014/main" id="{FFEC33F7-47C9-4582-A930-E64C7A94E49F}"/>
              </a:ext>
            </a:extLst>
          </p:cNvPr>
          <p:cNvSpPr/>
          <p:nvPr/>
        </p:nvSpPr>
        <p:spPr>
          <a:xfrm>
            <a:off x="9962383" y="1886408"/>
            <a:ext cx="1516516" cy="8917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用户</a:t>
            </a:r>
            <a:r>
              <a:rPr lang="en-US" altLang="zh-CN" dirty="0">
                <a:solidFill>
                  <a:schemeClr val="tx1"/>
                </a:solidFill>
              </a:rPr>
              <a:t>u</a:t>
            </a:r>
            <a:r>
              <a:rPr lang="zh-CN" altLang="en-US" dirty="0">
                <a:solidFill>
                  <a:schemeClr val="tx1"/>
                </a:solidFill>
              </a:rPr>
              <a:t>对物品</a:t>
            </a:r>
            <a:r>
              <a:rPr lang="en-US" altLang="zh-CN" dirty="0" err="1">
                <a:solidFill>
                  <a:schemeClr val="tx1"/>
                </a:solidFill>
              </a:rPr>
              <a:t>i</a:t>
            </a:r>
            <a:r>
              <a:rPr lang="zh-CN" altLang="en-US" dirty="0">
                <a:solidFill>
                  <a:schemeClr val="tx1"/>
                </a:solidFill>
              </a:rPr>
              <a:t>的兴趣</a:t>
            </a:r>
          </a:p>
        </p:txBody>
      </p:sp>
      <p:cxnSp>
        <p:nvCxnSpPr>
          <p:cNvPr id="27" name="直接箭头连接符 26">
            <a:extLst>
              <a:ext uri="{FF2B5EF4-FFF2-40B4-BE49-F238E27FC236}">
                <a16:creationId xmlns:a16="http://schemas.microsoft.com/office/drawing/2014/main" id="{785A1B09-4CDD-4B00-9448-9F60EA6D447F}"/>
              </a:ext>
            </a:extLst>
          </p:cNvPr>
          <p:cNvCxnSpPr>
            <a:cxnSpLocks/>
          </p:cNvCxnSpPr>
          <p:nvPr/>
        </p:nvCxnSpPr>
        <p:spPr>
          <a:xfrm>
            <a:off x="8795658" y="2352413"/>
            <a:ext cx="1001485" cy="3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C1A33D34-340A-4A8A-930A-F3435A590BD4}"/>
              </a:ext>
            </a:extLst>
          </p:cNvPr>
          <p:cNvSpPr txBox="1"/>
          <p:nvPr/>
        </p:nvSpPr>
        <p:spPr>
          <a:xfrm>
            <a:off x="8754395" y="1994322"/>
            <a:ext cx="1107996" cy="369332"/>
          </a:xfrm>
          <a:prstGeom prst="rect">
            <a:avLst/>
          </a:prstGeom>
          <a:noFill/>
        </p:spPr>
        <p:txBody>
          <a:bodyPr wrap="none" rtlCol="0">
            <a:spAutoFit/>
          </a:bodyPr>
          <a:lstStyle/>
          <a:p>
            <a:r>
              <a:rPr lang="zh-CN" altLang="en-US" dirty="0"/>
              <a:t>模型公式</a:t>
            </a:r>
          </a:p>
        </p:txBody>
      </p:sp>
    </p:spTree>
    <p:extLst>
      <p:ext uri="{BB962C8B-B14F-4D97-AF65-F5344CB8AC3E}">
        <p14:creationId xmlns:p14="http://schemas.microsoft.com/office/powerpoint/2010/main" val="6050848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4FB3DA-5E4E-492B-A1F5-920A2A162C25}"/>
              </a:ext>
            </a:extLst>
          </p:cNvPr>
          <p:cNvSpPr>
            <a:spLocks noGrp="1"/>
          </p:cNvSpPr>
          <p:nvPr>
            <p:ph type="title"/>
          </p:nvPr>
        </p:nvSpPr>
        <p:spPr/>
        <p:txBody>
          <a:bodyPr/>
          <a:lstStyle/>
          <a:p>
            <a:r>
              <a:rPr lang="zh-CN" altLang="en-US" dirty="0"/>
              <a:t>采样</a:t>
            </a:r>
            <a:r>
              <a:rPr lang="en-US" altLang="zh-CN" dirty="0"/>
              <a:t>---</a:t>
            </a:r>
            <a:r>
              <a:rPr lang="zh-CN" altLang="en-US" dirty="0"/>
              <a:t>生成负样本</a:t>
            </a:r>
          </a:p>
        </p:txBody>
      </p:sp>
      <p:sp>
        <p:nvSpPr>
          <p:cNvPr id="3" name="内容占位符 2">
            <a:extLst>
              <a:ext uri="{FF2B5EF4-FFF2-40B4-BE49-F238E27FC236}">
                <a16:creationId xmlns:a16="http://schemas.microsoft.com/office/drawing/2014/main" id="{7255E3BA-040B-4004-A572-639C0257A32B}"/>
              </a:ext>
            </a:extLst>
          </p:cNvPr>
          <p:cNvSpPr>
            <a:spLocks noGrp="1"/>
          </p:cNvSpPr>
          <p:nvPr>
            <p:ph idx="1"/>
          </p:nvPr>
        </p:nvSpPr>
        <p:spPr/>
        <p:txBody>
          <a:bodyPr/>
          <a:lstStyle/>
          <a:p>
            <a:r>
              <a:rPr lang="zh-CN" altLang="en-US" dirty="0"/>
              <a:t>对负样本采样时应该遵循以下原则：</a:t>
            </a:r>
          </a:p>
          <a:p>
            <a:r>
              <a:rPr lang="zh-CN" altLang="en-US" dirty="0"/>
              <a:t> 对每个用户，要保证正负样本的平衡（数目相似）。</a:t>
            </a:r>
          </a:p>
          <a:p>
            <a:r>
              <a:rPr lang="zh-CN" altLang="en-US" dirty="0"/>
              <a:t> 对每个用户采样负样本时，要选取那些很热门，而用户却没有行为的物品。</a:t>
            </a:r>
          </a:p>
        </p:txBody>
      </p:sp>
    </p:spTree>
    <p:extLst>
      <p:ext uri="{BB962C8B-B14F-4D97-AF65-F5344CB8AC3E}">
        <p14:creationId xmlns:p14="http://schemas.microsoft.com/office/powerpoint/2010/main" val="39135905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1F0FFB-1C10-4320-8C4E-3FD6AE7B4569}"/>
              </a:ext>
            </a:extLst>
          </p:cNvPr>
          <p:cNvSpPr>
            <a:spLocks noGrp="1"/>
          </p:cNvSpPr>
          <p:nvPr>
            <p:ph type="title"/>
          </p:nvPr>
        </p:nvSpPr>
        <p:spPr/>
        <p:txBody>
          <a:bodyPr/>
          <a:lstStyle/>
          <a:p>
            <a:r>
              <a:rPr lang="zh-CN" altLang="en-US" dirty="0"/>
              <a:t>构建损失函数</a:t>
            </a:r>
          </a:p>
        </p:txBody>
      </p:sp>
      <p:sp>
        <p:nvSpPr>
          <p:cNvPr id="3" name="内容占位符 2">
            <a:extLst>
              <a:ext uri="{FF2B5EF4-FFF2-40B4-BE49-F238E27FC236}">
                <a16:creationId xmlns:a16="http://schemas.microsoft.com/office/drawing/2014/main" id="{FF9F7648-32E0-4346-8F28-A85EA083F82B}"/>
              </a:ext>
            </a:extLst>
          </p:cNvPr>
          <p:cNvSpPr>
            <a:spLocks noGrp="1"/>
          </p:cNvSpPr>
          <p:nvPr>
            <p:ph idx="1"/>
          </p:nvPr>
        </p:nvSpPr>
        <p:spPr/>
        <p:txBody>
          <a:bodyPr>
            <a:normAutofit fontScale="85000" lnSpcReduction="20000"/>
          </a:bodyPr>
          <a:lstStyle/>
          <a:p>
            <a:r>
              <a:rPr lang="zh-CN" altLang="en-US" dirty="0"/>
              <a:t>经过采样，可以得到一个用户物品集                   </a:t>
            </a:r>
            <a:endParaRPr lang="en-US" altLang="zh-CN" dirty="0"/>
          </a:p>
          <a:p>
            <a:endParaRPr lang="en-US" altLang="zh-CN" dirty="0"/>
          </a:p>
          <a:p>
            <a:endParaRPr lang="en-US" altLang="zh-CN" dirty="0"/>
          </a:p>
          <a:p>
            <a:endParaRPr lang="en-US" altLang="zh-CN" dirty="0"/>
          </a:p>
          <a:p>
            <a:r>
              <a:rPr lang="zh-CN" altLang="en-US" dirty="0"/>
              <a:t>然后，需要优化如下的损失函数来找到最合适的参数</a:t>
            </a:r>
            <a:r>
              <a:rPr lang="en-US" altLang="zh-CN" i="1" dirty="0"/>
              <a:t>p</a:t>
            </a:r>
            <a:r>
              <a:rPr lang="zh-CN" altLang="en-US" dirty="0"/>
              <a:t>和</a:t>
            </a:r>
            <a:r>
              <a:rPr lang="en-US" altLang="zh-CN" i="1" dirty="0"/>
              <a:t>q</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pPr marL="0" indent="0">
              <a:buNone/>
            </a:pPr>
            <a:r>
              <a:rPr lang="zh-CN" altLang="en-US" dirty="0"/>
              <a:t>         （</a:t>
            </a:r>
            <a:r>
              <a:rPr lang="en-US" altLang="zh-CN" dirty="0"/>
              <a:t>lambda</a:t>
            </a:r>
            <a:r>
              <a:rPr lang="zh-CN" altLang="en-US" dirty="0"/>
              <a:t>是为了防止过拟合的正则化项</a:t>
            </a:r>
            <a:r>
              <a:rPr lang="en-US" altLang="zh-CN" dirty="0"/>
              <a:t>,</a:t>
            </a:r>
            <a:r>
              <a:rPr lang="zh-CN" altLang="en-US" dirty="0"/>
              <a:t> ，</a:t>
            </a:r>
            <a:r>
              <a:rPr lang="en-US" altLang="zh-CN" i="1" dirty="0"/>
              <a:t>λ</a:t>
            </a:r>
            <a:r>
              <a:rPr lang="zh-CN" altLang="en-US" dirty="0"/>
              <a:t>可以通过实验获得）</a:t>
            </a:r>
            <a:endParaRPr lang="en-US" altLang="zh-CN" dirty="0"/>
          </a:p>
          <a:p>
            <a:endParaRPr lang="zh-CN" altLang="en-US" dirty="0"/>
          </a:p>
        </p:txBody>
      </p:sp>
      <p:pic>
        <p:nvPicPr>
          <p:cNvPr id="4" name="图片 3">
            <a:extLst>
              <a:ext uri="{FF2B5EF4-FFF2-40B4-BE49-F238E27FC236}">
                <a16:creationId xmlns:a16="http://schemas.microsoft.com/office/drawing/2014/main" id="{B0A27F6E-03C4-41F3-8A94-09961A4FE0E3}"/>
              </a:ext>
            </a:extLst>
          </p:cNvPr>
          <p:cNvPicPr>
            <a:picLocks noChangeAspect="1"/>
          </p:cNvPicPr>
          <p:nvPr/>
        </p:nvPicPr>
        <p:blipFill>
          <a:blip r:embed="rId2"/>
          <a:stretch>
            <a:fillRect/>
          </a:stretch>
        </p:blipFill>
        <p:spPr>
          <a:xfrm>
            <a:off x="970935" y="3832085"/>
            <a:ext cx="10515599" cy="1334797"/>
          </a:xfrm>
          <a:prstGeom prst="rect">
            <a:avLst/>
          </a:prstGeom>
        </p:spPr>
      </p:pic>
      <p:pic>
        <p:nvPicPr>
          <p:cNvPr id="6" name="图片 5">
            <a:extLst>
              <a:ext uri="{FF2B5EF4-FFF2-40B4-BE49-F238E27FC236}">
                <a16:creationId xmlns:a16="http://schemas.microsoft.com/office/drawing/2014/main" id="{E95829FC-135F-4F3A-9657-CCBF93CF938E}"/>
              </a:ext>
            </a:extLst>
          </p:cNvPr>
          <p:cNvPicPr>
            <a:picLocks noChangeAspect="1"/>
          </p:cNvPicPr>
          <p:nvPr/>
        </p:nvPicPr>
        <p:blipFill>
          <a:blip r:embed="rId3"/>
          <a:stretch>
            <a:fillRect/>
          </a:stretch>
        </p:blipFill>
        <p:spPr>
          <a:xfrm>
            <a:off x="6895178" y="1847746"/>
            <a:ext cx="1518886" cy="453001"/>
          </a:xfrm>
          <a:prstGeom prst="rect">
            <a:avLst/>
          </a:prstGeom>
        </p:spPr>
      </p:pic>
      <p:pic>
        <p:nvPicPr>
          <p:cNvPr id="7" name="图片 6">
            <a:extLst>
              <a:ext uri="{FF2B5EF4-FFF2-40B4-BE49-F238E27FC236}">
                <a16:creationId xmlns:a16="http://schemas.microsoft.com/office/drawing/2014/main" id="{DE981C96-55FE-4D70-A77C-A636B22793D8}"/>
              </a:ext>
            </a:extLst>
          </p:cNvPr>
          <p:cNvPicPr>
            <a:picLocks noChangeAspect="1"/>
          </p:cNvPicPr>
          <p:nvPr/>
        </p:nvPicPr>
        <p:blipFill>
          <a:blip r:embed="rId4"/>
          <a:stretch>
            <a:fillRect/>
          </a:stretch>
        </p:blipFill>
        <p:spPr>
          <a:xfrm>
            <a:off x="1177413" y="2435684"/>
            <a:ext cx="7575864" cy="495345"/>
          </a:xfrm>
          <a:prstGeom prst="rect">
            <a:avLst/>
          </a:prstGeom>
        </p:spPr>
      </p:pic>
    </p:spTree>
    <p:extLst>
      <p:ext uri="{BB962C8B-B14F-4D97-AF65-F5344CB8AC3E}">
        <p14:creationId xmlns:p14="http://schemas.microsoft.com/office/powerpoint/2010/main" val="34885737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360656-1E9D-4469-90E9-9291329B0950}"/>
              </a:ext>
            </a:extLst>
          </p:cNvPr>
          <p:cNvSpPr>
            <a:spLocks noGrp="1"/>
          </p:cNvSpPr>
          <p:nvPr>
            <p:ph type="title"/>
          </p:nvPr>
        </p:nvSpPr>
        <p:spPr/>
        <p:txBody>
          <a:bodyPr/>
          <a:lstStyle/>
          <a:p>
            <a:r>
              <a:rPr lang="zh-CN" altLang="en-US" dirty="0"/>
              <a:t>最小化损失函数</a:t>
            </a:r>
          </a:p>
        </p:txBody>
      </p:sp>
      <p:sp>
        <p:nvSpPr>
          <p:cNvPr id="3" name="内容占位符 2">
            <a:extLst>
              <a:ext uri="{FF2B5EF4-FFF2-40B4-BE49-F238E27FC236}">
                <a16:creationId xmlns:a16="http://schemas.microsoft.com/office/drawing/2014/main" id="{C456F44D-EE33-4D0F-8B4C-4D1D655AB405}"/>
              </a:ext>
            </a:extLst>
          </p:cNvPr>
          <p:cNvSpPr>
            <a:spLocks noGrp="1"/>
          </p:cNvSpPr>
          <p:nvPr>
            <p:ph idx="1"/>
          </p:nvPr>
        </p:nvSpPr>
        <p:spPr>
          <a:xfrm>
            <a:off x="838200" y="1825625"/>
            <a:ext cx="10515600" cy="4351338"/>
          </a:xfrm>
        </p:spPr>
        <p:txBody>
          <a:bodyPr/>
          <a:lstStyle/>
          <a:p>
            <a:r>
              <a:rPr lang="zh-CN" altLang="en-US" dirty="0"/>
              <a:t>随机梯度下降法</a:t>
            </a:r>
            <a:endParaRPr lang="en-US" altLang="zh-CN" dirty="0"/>
          </a:p>
          <a:p>
            <a:r>
              <a:rPr lang="zh-CN" altLang="en-US" dirty="0"/>
              <a:t>（</a:t>
            </a:r>
            <a:r>
              <a:rPr lang="en-US" altLang="zh-CN" dirty="0"/>
              <a:t>1</a:t>
            </a:r>
            <a:r>
              <a:rPr lang="zh-CN" altLang="en-US" dirty="0"/>
              <a:t>）求参数的偏导数找到最速下降方向</a:t>
            </a:r>
            <a:endParaRPr lang="en-US" altLang="zh-CN" dirty="0"/>
          </a:p>
          <a:p>
            <a:endParaRPr lang="en-US" altLang="zh-CN" dirty="0"/>
          </a:p>
          <a:p>
            <a:endParaRPr lang="en-US" altLang="zh-CN" dirty="0"/>
          </a:p>
          <a:p>
            <a:endParaRPr lang="en-US" altLang="zh-CN" dirty="0"/>
          </a:p>
          <a:p>
            <a:endParaRPr lang="en-US" altLang="zh-CN" dirty="0"/>
          </a:p>
          <a:p>
            <a:r>
              <a:rPr lang="zh-CN" altLang="en-US" dirty="0"/>
              <a:t>（</a:t>
            </a:r>
            <a:r>
              <a:rPr lang="en-US" altLang="zh-CN" dirty="0"/>
              <a:t>2</a:t>
            </a:r>
            <a:r>
              <a:rPr lang="zh-CN" altLang="en-US" dirty="0"/>
              <a:t>）通过迭代法不断优化参数</a:t>
            </a:r>
            <a:endParaRPr lang="en-US" altLang="zh-CN" dirty="0"/>
          </a:p>
          <a:p>
            <a:endParaRPr lang="en-US" altLang="zh-CN" dirty="0"/>
          </a:p>
        </p:txBody>
      </p:sp>
      <p:pic>
        <p:nvPicPr>
          <p:cNvPr id="4" name="图片 3">
            <a:extLst>
              <a:ext uri="{FF2B5EF4-FFF2-40B4-BE49-F238E27FC236}">
                <a16:creationId xmlns:a16="http://schemas.microsoft.com/office/drawing/2014/main" id="{62332F78-B87C-409E-ADBD-0DFAEEDD9A44}"/>
              </a:ext>
            </a:extLst>
          </p:cNvPr>
          <p:cNvPicPr>
            <a:picLocks noChangeAspect="1"/>
          </p:cNvPicPr>
          <p:nvPr/>
        </p:nvPicPr>
        <p:blipFill>
          <a:blip r:embed="rId2"/>
          <a:stretch>
            <a:fillRect/>
          </a:stretch>
        </p:blipFill>
        <p:spPr>
          <a:xfrm>
            <a:off x="1713117" y="2798813"/>
            <a:ext cx="2637449" cy="1699444"/>
          </a:xfrm>
          <a:prstGeom prst="rect">
            <a:avLst/>
          </a:prstGeom>
        </p:spPr>
      </p:pic>
      <p:pic>
        <p:nvPicPr>
          <p:cNvPr id="8" name="图片 7">
            <a:extLst>
              <a:ext uri="{FF2B5EF4-FFF2-40B4-BE49-F238E27FC236}">
                <a16:creationId xmlns:a16="http://schemas.microsoft.com/office/drawing/2014/main" id="{D5A2D3D2-2D96-400F-A6F6-6D9E13862736}"/>
              </a:ext>
            </a:extLst>
          </p:cNvPr>
          <p:cNvPicPr>
            <a:picLocks noChangeAspect="1"/>
          </p:cNvPicPr>
          <p:nvPr/>
        </p:nvPicPr>
        <p:blipFill>
          <a:blip r:embed="rId3"/>
          <a:stretch>
            <a:fillRect/>
          </a:stretch>
        </p:blipFill>
        <p:spPr>
          <a:xfrm>
            <a:off x="1858384" y="5527807"/>
            <a:ext cx="3552650" cy="1011241"/>
          </a:xfrm>
          <a:prstGeom prst="rect">
            <a:avLst/>
          </a:prstGeom>
        </p:spPr>
      </p:pic>
      <p:sp>
        <p:nvSpPr>
          <p:cNvPr id="9" name="矩形 8">
            <a:extLst>
              <a:ext uri="{FF2B5EF4-FFF2-40B4-BE49-F238E27FC236}">
                <a16:creationId xmlns:a16="http://schemas.microsoft.com/office/drawing/2014/main" id="{ECA33866-7D01-46FE-8F18-A858BEDB71AC}"/>
              </a:ext>
            </a:extLst>
          </p:cNvPr>
          <p:cNvSpPr/>
          <p:nvPr/>
        </p:nvSpPr>
        <p:spPr>
          <a:xfrm>
            <a:off x="6961163" y="5372564"/>
            <a:ext cx="1516516" cy="9393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目标参数</a:t>
            </a:r>
            <a:endParaRPr lang="en-US" altLang="zh-CN" dirty="0">
              <a:solidFill>
                <a:schemeClr val="tx1"/>
              </a:solidFill>
            </a:endParaRPr>
          </a:p>
          <a:p>
            <a:pPr algn="ctr"/>
            <a:endParaRPr lang="zh-CN" altLang="en-US" dirty="0">
              <a:solidFill>
                <a:schemeClr val="tx1"/>
              </a:solidFill>
            </a:endParaRPr>
          </a:p>
        </p:txBody>
      </p:sp>
      <p:pic>
        <p:nvPicPr>
          <p:cNvPr id="10" name="图片 9">
            <a:extLst>
              <a:ext uri="{FF2B5EF4-FFF2-40B4-BE49-F238E27FC236}">
                <a16:creationId xmlns:a16="http://schemas.microsoft.com/office/drawing/2014/main" id="{85722E4B-467F-47D3-9B17-DDC5B92EF186}"/>
              </a:ext>
            </a:extLst>
          </p:cNvPr>
          <p:cNvPicPr>
            <a:picLocks noChangeAspect="1"/>
          </p:cNvPicPr>
          <p:nvPr/>
        </p:nvPicPr>
        <p:blipFill>
          <a:blip r:embed="rId4"/>
          <a:stretch>
            <a:fillRect/>
          </a:stretch>
        </p:blipFill>
        <p:spPr>
          <a:xfrm>
            <a:off x="7243171" y="5861832"/>
            <a:ext cx="476250" cy="361950"/>
          </a:xfrm>
          <a:prstGeom prst="rect">
            <a:avLst/>
          </a:prstGeom>
        </p:spPr>
      </p:pic>
      <p:pic>
        <p:nvPicPr>
          <p:cNvPr id="11" name="图片 10">
            <a:extLst>
              <a:ext uri="{FF2B5EF4-FFF2-40B4-BE49-F238E27FC236}">
                <a16:creationId xmlns:a16="http://schemas.microsoft.com/office/drawing/2014/main" id="{6BA5FB16-5E5C-416E-970A-8EEEE33A925F}"/>
              </a:ext>
            </a:extLst>
          </p:cNvPr>
          <p:cNvPicPr>
            <a:picLocks noChangeAspect="1"/>
          </p:cNvPicPr>
          <p:nvPr/>
        </p:nvPicPr>
        <p:blipFill>
          <a:blip r:embed="rId5"/>
          <a:stretch>
            <a:fillRect/>
          </a:stretch>
        </p:blipFill>
        <p:spPr>
          <a:xfrm>
            <a:off x="7869329" y="5876119"/>
            <a:ext cx="428625" cy="333375"/>
          </a:xfrm>
          <a:prstGeom prst="rect">
            <a:avLst/>
          </a:prstGeom>
        </p:spPr>
      </p:pic>
      <p:sp>
        <p:nvSpPr>
          <p:cNvPr id="12" name="矩形 11">
            <a:extLst>
              <a:ext uri="{FF2B5EF4-FFF2-40B4-BE49-F238E27FC236}">
                <a16:creationId xmlns:a16="http://schemas.microsoft.com/office/drawing/2014/main" id="{9BB9024A-8871-4E16-85B5-3E600028F41A}"/>
              </a:ext>
            </a:extLst>
          </p:cNvPr>
          <p:cNvSpPr/>
          <p:nvPr/>
        </p:nvSpPr>
        <p:spPr>
          <a:xfrm>
            <a:off x="9837284" y="5372564"/>
            <a:ext cx="1516516" cy="8917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用户</a:t>
            </a:r>
            <a:r>
              <a:rPr lang="en-US" altLang="zh-CN" dirty="0">
                <a:solidFill>
                  <a:schemeClr val="tx1"/>
                </a:solidFill>
              </a:rPr>
              <a:t>u</a:t>
            </a:r>
            <a:r>
              <a:rPr lang="zh-CN" altLang="en-US" dirty="0">
                <a:solidFill>
                  <a:schemeClr val="tx1"/>
                </a:solidFill>
              </a:rPr>
              <a:t>对物品</a:t>
            </a:r>
            <a:r>
              <a:rPr lang="en-US" altLang="zh-CN" dirty="0" err="1">
                <a:solidFill>
                  <a:schemeClr val="tx1"/>
                </a:solidFill>
              </a:rPr>
              <a:t>i</a:t>
            </a:r>
            <a:r>
              <a:rPr lang="zh-CN" altLang="en-US" dirty="0">
                <a:solidFill>
                  <a:schemeClr val="tx1"/>
                </a:solidFill>
              </a:rPr>
              <a:t>的兴趣</a:t>
            </a:r>
          </a:p>
        </p:txBody>
      </p:sp>
      <p:sp>
        <p:nvSpPr>
          <p:cNvPr id="13" name="文本框 12">
            <a:extLst>
              <a:ext uri="{FF2B5EF4-FFF2-40B4-BE49-F238E27FC236}">
                <a16:creationId xmlns:a16="http://schemas.microsoft.com/office/drawing/2014/main" id="{3654B90D-F1FA-44BE-B476-8F28F6ADA265}"/>
              </a:ext>
            </a:extLst>
          </p:cNvPr>
          <p:cNvSpPr txBox="1"/>
          <p:nvPr/>
        </p:nvSpPr>
        <p:spPr>
          <a:xfrm>
            <a:off x="8629296" y="5480478"/>
            <a:ext cx="1107996" cy="369332"/>
          </a:xfrm>
          <a:prstGeom prst="rect">
            <a:avLst/>
          </a:prstGeom>
          <a:noFill/>
        </p:spPr>
        <p:txBody>
          <a:bodyPr wrap="none" rtlCol="0">
            <a:spAutoFit/>
          </a:bodyPr>
          <a:lstStyle/>
          <a:p>
            <a:r>
              <a:rPr lang="zh-CN" altLang="en-US" dirty="0"/>
              <a:t>模型公式</a:t>
            </a:r>
          </a:p>
        </p:txBody>
      </p:sp>
      <p:cxnSp>
        <p:nvCxnSpPr>
          <p:cNvPr id="15" name="直接箭头连接符 14">
            <a:extLst>
              <a:ext uri="{FF2B5EF4-FFF2-40B4-BE49-F238E27FC236}">
                <a16:creationId xmlns:a16="http://schemas.microsoft.com/office/drawing/2014/main" id="{B5E66908-E9C2-4DEA-B16C-1CA50455ECB2}"/>
              </a:ext>
            </a:extLst>
          </p:cNvPr>
          <p:cNvCxnSpPr>
            <a:stCxn id="9" idx="3"/>
          </p:cNvCxnSpPr>
          <p:nvPr/>
        </p:nvCxnSpPr>
        <p:spPr>
          <a:xfrm>
            <a:off x="8477679" y="5842232"/>
            <a:ext cx="1259613" cy="1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6075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D8BB4-928E-48AD-9D49-C3BB9DC2C0D3}"/>
              </a:ext>
            </a:extLst>
          </p:cNvPr>
          <p:cNvSpPr>
            <a:spLocks noGrp="1"/>
          </p:cNvSpPr>
          <p:nvPr>
            <p:ph type="title"/>
          </p:nvPr>
        </p:nvSpPr>
        <p:spPr/>
        <p:txBody>
          <a:bodyPr/>
          <a:lstStyle/>
          <a:p>
            <a:r>
              <a:rPr lang="en-US" altLang="zh-CN" dirty="0"/>
              <a:t>LFM</a:t>
            </a:r>
            <a:r>
              <a:rPr lang="zh-CN" altLang="en-US" dirty="0"/>
              <a:t>优缺点</a:t>
            </a:r>
          </a:p>
        </p:txBody>
      </p:sp>
      <p:sp>
        <p:nvSpPr>
          <p:cNvPr id="3" name="内容占位符 2">
            <a:extLst>
              <a:ext uri="{FF2B5EF4-FFF2-40B4-BE49-F238E27FC236}">
                <a16:creationId xmlns:a16="http://schemas.microsoft.com/office/drawing/2014/main" id="{A03507EB-2305-4FD6-B594-D0E159C5F3A6}"/>
              </a:ext>
            </a:extLst>
          </p:cNvPr>
          <p:cNvSpPr>
            <a:spLocks noGrp="1"/>
          </p:cNvSpPr>
          <p:nvPr>
            <p:ph idx="1"/>
          </p:nvPr>
        </p:nvSpPr>
        <p:spPr/>
        <p:txBody>
          <a:bodyPr/>
          <a:lstStyle/>
          <a:p>
            <a:r>
              <a:rPr lang="zh-CN" altLang="en-US" dirty="0"/>
              <a:t>优点</a:t>
            </a:r>
            <a:endParaRPr lang="en-US" altLang="zh-CN" dirty="0"/>
          </a:p>
          <a:p>
            <a:r>
              <a:rPr lang="zh-CN" altLang="en-US" dirty="0"/>
              <a:t>具有比较好的理论基础，通过优化一个设定的指标建立最优的模型</a:t>
            </a:r>
            <a:endParaRPr lang="en-US" altLang="zh-CN" dirty="0"/>
          </a:p>
          <a:p>
            <a:endParaRPr lang="en-US" altLang="zh-CN" dirty="0"/>
          </a:p>
          <a:p>
            <a:r>
              <a:rPr lang="zh-CN" altLang="en-US" dirty="0"/>
              <a:t>缺点</a:t>
            </a:r>
            <a:endParaRPr lang="en-US" altLang="zh-CN" dirty="0"/>
          </a:p>
          <a:p>
            <a:r>
              <a:rPr lang="zh-CN" altLang="en-US" dirty="0"/>
              <a:t>很难进行实时的推荐</a:t>
            </a:r>
            <a:endParaRPr lang="en-US" altLang="zh-CN" dirty="0"/>
          </a:p>
          <a:p>
            <a:r>
              <a:rPr lang="zh-CN" altLang="en-US" dirty="0"/>
              <a:t>如何改进？</a:t>
            </a:r>
          </a:p>
        </p:txBody>
      </p:sp>
      <p:pic>
        <p:nvPicPr>
          <p:cNvPr id="4" name="图片 3">
            <a:extLst>
              <a:ext uri="{FF2B5EF4-FFF2-40B4-BE49-F238E27FC236}">
                <a16:creationId xmlns:a16="http://schemas.microsoft.com/office/drawing/2014/main" id="{BAF569B4-0781-41FE-81B0-A0A6199B3FD2}"/>
              </a:ext>
            </a:extLst>
          </p:cNvPr>
          <p:cNvPicPr>
            <a:picLocks noChangeAspect="1"/>
          </p:cNvPicPr>
          <p:nvPr/>
        </p:nvPicPr>
        <p:blipFill>
          <a:blip r:embed="rId3"/>
          <a:stretch>
            <a:fillRect/>
          </a:stretch>
        </p:blipFill>
        <p:spPr>
          <a:xfrm>
            <a:off x="9864499" y="4458381"/>
            <a:ext cx="1815874" cy="2311636"/>
          </a:xfrm>
          <a:prstGeom prst="rect">
            <a:avLst/>
          </a:prstGeom>
        </p:spPr>
      </p:pic>
    </p:spTree>
    <p:extLst>
      <p:ext uri="{BB962C8B-B14F-4D97-AF65-F5344CB8AC3E}">
        <p14:creationId xmlns:p14="http://schemas.microsoft.com/office/powerpoint/2010/main" val="30028455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3BA1DA-9E71-4660-A143-238974526A93}"/>
              </a:ext>
            </a:extLst>
          </p:cNvPr>
          <p:cNvSpPr>
            <a:spLocks noGrp="1"/>
          </p:cNvSpPr>
          <p:nvPr>
            <p:ph type="title"/>
          </p:nvPr>
        </p:nvSpPr>
        <p:spPr/>
        <p:txBody>
          <a:bodyPr/>
          <a:lstStyle/>
          <a:p>
            <a:r>
              <a:rPr lang="zh-CN" altLang="en-US" dirty="0"/>
              <a:t>改进的</a:t>
            </a:r>
            <a:r>
              <a:rPr lang="en-US" altLang="zh-CN" dirty="0"/>
              <a:t>LFM</a:t>
            </a:r>
            <a:endParaRPr lang="zh-CN" altLang="en-US" dirty="0"/>
          </a:p>
        </p:txBody>
      </p:sp>
      <p:sp>
        <p:nvSpPr>
          <p:cNvPr id="3" name="内容占位符 2">
            <a:extLst>
              <a:ext uri="{FF2B5EF4-FFF2-40B4-BE49-F238E27FC236}">
                <a16:creationId xmlns:a16="http://schemas.microsoft.com/office/drawing/2014/main" id="{7CA9BC21-B3B9-4B57-B813-6F9B710F6859}"/>
              </a:ext>
            </a:extLst>
          </p:cNvPr>
          <p:cNvSpPr>
            <a:spLocks noGrp="1"/>
          </p:cNvSpPr>
          <p:nvPr>
            <p:ph idx="1"/>
          </p:nvPr>
        </p:nvSpPr>
        <p:spPr/>
        <p:txBody>
          <a:bodyPr>
            <a:normAutofit/>
          </a:bodyPr>
          <a:lstStyle/>
          <a:p>
            <a:r>
              <a:rPr lang="zh-CN" altLang="en-US" dirty="0"/>
              <a:t>雅虎首页的个性化实时推荐解决方案简述</a:t>
            </a:r>
            <a:endParaRPr lang="en-US" altLang="zh-CN" dirty="0"/>
          </a:p>
          <a:p>
            <a:r>
              <a:rPr lang="zh-CN" altLang="en-US" dirty="0"/>
              <a:t>（</a:t>
            </a:r>
            <a:r>
              <a:rPr lang="en-US" altLang="zh-CN" dirty="0"/>
              <a:t>1</a:t>
            </a:r>
            <a:r>
              <a:rPr lang="zh-CN" altLang="en-US" dirty="0"/>
              <a:t>）计算新闻 </a:t>
            </a:r>
            <a:r>
              <a:rPr lang="en-US" altLang="zh-CN" dirty="0" err="1"/>
              <a:t>i</a:t>
            </a:r>
            <a:r>
              <a:rPr lang="en-US" altLang="zh-CN" dirty="0"/>
              <a:t> </a:t>
            </a:r>
            <a:r>
              <a:rPr lang="zh-CN" altLang="en-US" dirty="0"/>
              <a:t>的内容特征向量</a:t>
            </a:r>
            <a:r>
              <a:rPr lang="en-US" altLang="zh-CN" dirty="0"/>
              <a:t>Yi</a:t>
            </a:r>
          </a:p>
          <a:p>
            <a:r>
              <a:rPr lang="zh-CN" altLang="en-US" dirty="0"/>
              <a:t>（</a:t>
            </a:r>
            <a:r>
              <a:rPr lang="en-US" altLang="zh-CN" dirty="0"/>
              <a:t>2</a:t>
            </a:r>
            <a:r>
              <a:rPr lang="zh-CN" altLang="en-US" dirty="0"/>
              <a:t>）利用公式预测用户</a:t>
            </a:r>
            <a:r>
              <a:rPr lang="en-US" altLang="zh-CN" dirty="0"/>
              <a:t>u</a:t>
            </a:r>
            <a:r>
              <a:rPr lang="zh-CN" altLang="en-US" dirty="0"/>
              <a:t>是否会点击新闻 </a:t>
            </a:r>
            <a:r>
              <a:rPr lang="en-US" altLang="zh-CN" dirty="0" err="1"/>
              <a:t>i</a:t>
            </a:r>
            <a:r>
              <a:rPr lang="en-US" altLang="zh-CN" dirty="0"/>
              <a:t> </a:t>
            </a:r>
          </a:p>
          <a:p>
            <a:endParaRPr lang="en-US" altLang="zh-CN" i="1" dirty="0"/>
          </a:p>
          <a:p>
            <a:endParaRPr lang="en-US" altLang="zh-CN" i="1" dirty="0"/>
          </a:p>
          <a:p>
            <a:r>
              <a:rPr lang="zh-CN" altLang="en-US" dirty="0"/>
              <a:t>而</a:t>
            </a:r>
            <a:r>
              <a:rPr lang="en-US" altLang="zh-CN" i="1" dirty="0" err="1"/>
              <a:t>pu</a:t>
            </a:r>
            <a:r>
              <a:rPr lang="zh-CN" altLang="en-US" dirty="0"/>
              <a:t>、</a:t>
            </a:r>
            <a:r>
              <a:rPr lang="en-US" altLang="zh-CN" i="1" dirty="0"/>
              <a:t>qi</a:t>
            </a:r>
            <a:r>
              <a:rPr lang="zh-CN" altLang="en-US" dirty="0"/>
              <a:t>是根据实时拿到的用户最近几小时的行为训练</a:t>
            </a:r>
            <a:r>
              <a:rPr lang="en-US" altLang="zh-CN" dirty="0"/>
              <a:t>LFM</a:t>
            </a:r>
            <a:r>
              <a:rPr lang="zh-CN" altLang="en-US" dirty="0"/>
              <a:t>获得的。因此，对于一个新加入的物品</a:t>
            </a:r>
            <a:r>
              <a:rPr lang="en-US" altLang="zh-CN" dirty="0" err="1"/>
              <a:t>i</a:t>
            </a:r>
            <a:r>
              <a:rPr lang="zh-CN" altLang="en-US" dirty="0"/>
              <a:t>，可以通过       估计用户</a:t>
            </a:r>
            <a:r>
              <a:rPr lang="en-US" altLang="zh-CN" dirty="0"/>
              <a:t>u</a:t>
            </a:r>
            <a:r>
              <a:rPr lang="zh-CN" altLang="en-US" dirty="0"/>
              <a:t>对物品</a:t>
            </a:r>
            <a:r>
              <a:rPr lang="en-US" altLang="zh-CN" dirty="0" err="1"/>
              <a:t>i</a:t>
            </a:r>
            <a:r>
              <a:rPr lang="zh-CN" altLang="en-US" dirty="0"/>
              <a:t>的兴趣，然后经过几个小时后，就可以通过       得到更加准确的预测值。</a:t>
            </a:r>
            <a:endParaRPr lang="en-US" altLang="zh-CN" dirty="0"/>
          </a:p>
        </p:txBody>
      </p:sp>
      <p:pic>
        <p:nvPicPr>
          <p:cNvPr id="8" name="图片 7">
            <a:extLst>
              <a:ext uri="{FF2B5EF4-FFF2-40B4-BE49-F238E27FC236}">
                <a16:creationId xmlns:a16="http://schemas.microsoft.com/office/drawing/2014/main" id="{3302F2F7-43A2-4CCD-978E-A243F078248D}"/>
              </a:ext>
            </a:extLst>
          </p:cNvPr>
          <p:cNvPicPr>
            <a:picLocks noChangeAspect="1"/>
          </p:cNvPicPr>
          <p:nvPr/>
        </p:nvPicPr>
        <p:blipFill>
          <a:blip r:embed="rId3"/>
          <a:stretch>
            <a:fillRect/>
          </a:stretch>
        </p:blipFill>
        <p:spPr>
          <a:xfrm>
            <a:off x="3863071" y="3363685"/>
            <a:ext cx="3332386" cy="692444"/>
          </a:xfrm>
          <a:prstGeom prst="rect">
            <a:avLst/>
          </a:prstGeom>
        </p:spPr>
      </p:pic>
      <p:sp>
        <p:nvSpPr>
          <p:cNvPr id="9" name="矩形 8">
            <a:extLst>
              <a:ext uri="{FF2B5EF4-FFF2-40B4-BE49-F238E27FC236}">
                <a16:creationId xmlns:a16="http://schemas.microsoft.com/office/drawing/2014/main" id="{2ADA2BFC-CF0A-4B7A-B740-5DE9901107CB}"/>
              </a:ext>
            </a:extLst>
          </p:cNvPr>
          <p:cNvSpPr/>
          <p:nvPr/>
        </p:nvSpPr>
        <p:spPr>
          <a:xfrm>
            <a:off x="4767943" y="3363685"/>
            <a:ext cx="1066800" cy="692444"/>
          </a:xfrm>
          <a:prstGeom prst="rect">
            <a:avLst/>
          </a:prstGeom>
          <a:noFill/>
          <a:ln>
            <a:solidFill>
              <a:srgbClr val="00B0F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661E3DC-32AF-40F5-BDBF-316DB072C20F}"/>
              </a:ext>
            </a:extLst>
          </p:cNvPr>
          <p:cNvSpPr/>
          <p:nvPr/>
        </p:nvSpPr>
        <p:spPr>
          <a:xfrm>
            <a:off x="6128657" y="3363685"/>
            <a:ext cx="1066800" cy="692444"/>
          </a:xfrm>
          <a:prstGeom prst="rect">
            <a:avLst/>
          </a:prstGeom>
          <a:noFill/>
          <a:ln>
            <a:solidFill>
              <a:srgbClr val="FFC0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2E725163-7F45-4185-B30B-58A601018D82}"/>
              </a:ext>
            </a:extLst>
          </p:cNvPr>
          <p:cNvPicPr>
            <a:picLocks noChangeAspect="1"/>
          </p:cNvPicPr>
          <p:nvPr/>
        </p:nvPicPr>
        <p:blipFill>
          <a:blip r:embed="rId4"/>
          <a:stretch>
            <a:fillRect/>
          </a:stretch>
        </p:blipFill>
        <p:spPr>
          <a:xfrm>
            <a:off x="8348663" y="4777468"/>
            <a:ext cx="676275" cy="438150"/>
          </a:xfrm>
          <a:prstGeom prst="rect">
            <a:avLst/>
          </a:prstGeom>
        </p:spPr>
      </p:pic>
      <p:pic>
        <p:nvPicPr>
          <p:cNvPr id="12" name="图片 11">
            <a:extLst>
              <a:ext uri="{FF2B5EF4-FFF2-40B4-BE49-F238E27FC236}">
                <a16:creationId xmlns:a16="http://schemas.microsoft.com/office/drawing/2014/main" id="{C8500853-F826-477D-BFC2-48B99CE9292B}"/>
              </a:ext>
            </a:extLst>
          </p:cNvPr>
          <p:cNvPicPr>
            <a:picLocks noChangeAspect="1"/>
          </p:cNvPicPr>
          <p:nvPr/>
        </p:nvPicPr>
        <p:blipFill>
          <a:blip r:embed="rId5"/>
          <a:stretch>
            <a:fillRect/>
          </a:stretch>
        </p:blipFill>
        <p:spPr>
          <a:xfrm>
            <a:off x="8686800" y="5193846"/>
            <a:ext cx="685800" cy="371475"/>
          </a:xfrm>
          <a:prstGeom prst="rect">
            <a:avLst/>
          </a:prstGeom>
        </p:spPr>
      </p:pic>
    </p:spTree>
    <p:extLst>
      <p:ext uri="{BB962C8B-B14F-4D97-AF65-F5344CB8AC3E}">
        <p14:creationId xmlns:p14="http://schemas.microsoft.com/office/powerpoint/2010/main" val="5566267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3"/>
            <a:ext cx="9144000" cy="1704813"/>
          </a:xfrm>
        </p:spPr>
        <p:txBody>
          <a:bodyPr/>
          <a:lstStyle/>
          <a:p>
            <a:r>
              <a:rPr lang="zh-CN" altLang="en-US" b="1" dirty="0"/>
              <a:t>冷启动</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3602037"/>
            <a:ext cx="9144000" cy="2133599"/>
          </a:xfrm>
        </p:spPr>
        <p:txBody>
          <a:bodyPr>
            <a:normAutofit/>
          </a:bodyPr>
          <a:lstStyle/>
          <a:p>
            <a:r>
              <a:rPr lang="zh-CN" altLang="en-US" dirty="0"/>
              <a:t>徐向阳</a:t>
            </a:r>
            <a:endParaRPr lang="en-US" altLang="zh-CN" dirty="0"/>
          </a:p>
          <a:p>
            <a:r>
              <a:rPr lang="en-US" altLang="zh-CN" dirty="0"/>
              <a:t>51174500138</a:t>
            </a:r>
            <a:endParaRPr lang="zh-CN" altLang="en-US" dirty="0"/>
          </a:p>
        </p:txBody>
      </p:sp>
    </p:spTree>
    <p:extLst>
      <p:ext uri="{BB962C8B-B14F-4D97-AF65-F5344CB8AC3E}">
        <p14:creationId xmlns:p14="http://schemas.microsoft.com/office/powerpoint/2010/main" val="36184463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zh-CN" altLang="en-US" sz="3200" b="1" dirty="0">
                <a:effectLst>
                  <a:outerShdw blurRad="38100" dist="38100" dir="2700000" algn="tl">
                    <a:srgbClr val="000000">
                      <a:alpha val="43137"/>
                    </a:srgbClr>
                  </a:outerShdw>
                </a:effectLst>
              </a:rPr>
              <a:t>冷启动问题简介</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555145"/>
          </a:xfrm>
        </p:spPr>
        <p:txBody>
          <a:bodyPr>
            <a:normAutofit/>
          </a:bodyPr>
          <a:lstStyle/>
          <a:p>
            <a:pPr indent="612000" algn="l"/>
            <a:r>
              <a:rPr lang="zh-CN" altLang="en-US" dirty="0"/>
              <a:t>推荐系统需要根据用户的历史行为和兴趣预测用户未来的行为和兴趣，因此大量的用户行为数据就成为推荐系统的重要组成部分和先决条件。对于很多像淘宝、京东这样的网站来说，这或许不是个问题，因为它们已经积累了大量的用户数据。但是对于很多做纯粹推荐系统的网站，或者很多在开始阶段就希望有个性化推荐应用的网站来说，</a:t>
            </a:r>
            <a:r>
              <a:rPr lang="zh-CN" altLang="en-US" dirty="0">
                <a:solidFill>
                  <a:srgbClr val="FF0000"/>
                </a:solidFill>
              </a:rPr>
              <a:t>如何在没有大量用户数据的情况下设计个性化推荐系统，并且让用户对推荐结果满意从而愿意使用推荐系统，就是冷启动的问题</a:t>
            </a:r>
            <a:r>
              <a:rPr lang="zh-CN" altLang="en-US" dirty="0"/>
              <a:t>。</a:t>
            </a:r>
          </a:p>
        </p:txBody>
      </p:sp>
    </p:spTree>
    <p:extLst>
      <p:ext uri="{BB962C8B-B14F-4D97-AF65-F5344CB8AC3E}">
        <p14:creationId xmlns:p14="http://schemas.microsoft.com/office/powerpoint/2010/main" val="323011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r>
              <a:rPr lang="zh-CN" altLang="en-US" dirty="0"/>
              <a:t>你喜欢的，别人就喜欢吗？有哪些人会喜欢？</a:t>
            </a:r>
            <a:endParaRPr lang="en-US" altLang="zh-CN" dirty="0"/>
          </a:p>
          <a:p>
            <a:r>
              <a:rPr lang="zh-CN" altLang="en-US" dirty="0"/>
              <a:t>绝大多数人喜欢的，你就会喜欢吗？</a:t>
            </a:r>
          </a:p>
        </p:txBody>
      </p:sp>
    </p:spTree>
    <p:extLst>
      <p:ext uri="{BB962C8B-B14F-4D97-AF65-F5344CB8AC3E}">
        <p14:creationId xmlns:p14="http://schemas.microsoft.com/office/powerpoint/2010/main" val="7540845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zh-CN" altLang="en-US" sz="3200" b="1" dirty="0">
                <a:effectLst>
                  <a:outerShdw blurRad="38100" dist="38100" dir="2700000" algn="tl">
                    <a:srgbClr val="000000">
                      <a:alpha val="43137"/>
                    </a:srgbClr>
                  </a:outerShdw>
                </a:effectLst>
              </a:rPr>
              <a:t>冷启动问题形成的原因</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784211"/>
          </a:xfrm>
        </p:spPr>
        <p:txBody>
          <a:bodyPr>
            <a:normAutofit/>
          </a:bodyPr>
          <a:lstStyle/>
          <a:p>
            <a:pPr indent="612000" algn="l"/>
            <a:r>
              <a:rPr lang="zh-CN" altLang="en-US" dirty="0"/>
              <a:t>我们以用户对歌曲的推荐为例进行阐述，表 </a:t>
            </a:r>
            <a:r>
              <a:rPr lang="en-US" altLang="zh-CN" dirty="0"/>
              <a:t>1 </a:t>
            </a:r>
            <a:r>
              <a:rPr lang="zh-CN" altLang="en-US" dirty="0"/>
              <a:t>是用户对歌曲评分数据的一个矩阵。</a:t>
            </a:r>
          </a:p>
        </p:txBody>
      </p:sp>
      <p:pic>
        <p:nvPicPr>
          <p:cNvPr id="4" name="图片 3"/>
          <p:cNvPicPr>
            <a:picLocks noChangeAspect="1"/>
          </p:cNvPicPr>
          <p:nvPr/>
        </p:nvPicPr>
        <p:blipFill>
          <a:blip r:embed="rId3"/>
          <a:stretch>
            <a:fillRect/>
          </a:stretch>
        </p:blipFill>
        <p:spPr>
          <a:xfrm>
            <a:off x="3577676" y="3642526"/>
            <a:ext cx="5102090" cy="2080083"/>
          </a:xfrm>
          <a:prstGeom prst="rect">
            <a:avLst/>
          </a:prstGeom>
        </p:spPr>
      </p:pic>
    </p:spTree>
    <p:extLst>
      <p:ext uri="{BB962C8B-B14F-4D97-AF65-F5344CB8AC3E}">
        <p14:creationId xmlns:p14="http://schemas.microsoft.com/office/powerpoint/2010/main" val="405220466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zh-CN" altLang="en-US" sz="3200" b="1" dirty="0">
                <a:effectLst>
                  <a:outerShdw blurRad="38100" dist="38100" dir="2700000" algn="tl">
                    <a:srgbClr val="000000">
                      <a:alpha val="43137"/>
                    </a:srgbClr>
                  </a:outerShdw>
                </a:effectLst>
              </a:rPr>
              <a:t>冷启动问题形成的原因</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784211"/>
          </a:xfrm>
        </p:spPr>
        <p:txBody>
          <a:bodyPr>
            <a:normAutofit/>
          </a:bodyPr>
          <a:lstStyle/>
          <a:p>
            <a:pPr indent="612000" algn="l"/>
            <a:r>
              <a:rPr lang="zh-CN" altLang="en-US" dirty="0"/>
              <a:t>对表 </a:t>
            </a:r>
            <a:r>
              <a:rPr lang="en-US" altLang="zh-CN" dirty="0"/>
              <a:t>1 </a:t>
            </a:r>
            <a:r>
              <a:rPr lang="zh-CN" altLang="en-US" dirty="0"/>
              <a:t>中的数据使用</a:t>
            </a:r>
            <a:r>
              <a:rPr lang="en-US" altLang="zh-CN" dirty="0"/>
              <a:t>co-filtering</a:t>
            </a:r>
            <a:r>
              <a:rPr lang="zh-CN" altLang="en-US" dirty="0"/>
              <a:t>推荐算法，系统查找到用户 </a:t>
            </a:r>
            <a:r>
              <a:rPr lang="en-US" altLang="zh-CN" dirty="0"/>
              <a:t>Alice</a:t>
            </a:r>
            <a:r>
              <a:rPr lang="zh-CN" altLang="en-US" dirty="0"/>
              <a:t>、</a:t>
            </a:r>
            <a:r>
              <a:rPr lang="en-US" altLang="zh-CN" dirty="0"/>
              <a:t>Kevin</a:t>
            </a:r>
            <a:r>
              <a:rPr lang="zh-CN" altLang="en-US" dirty="0"/>
              <a:t>和</a:t>
            </a:r>
            <a:r>
              <a:rPr lang="en-US" altLang="zh-CN" dirty="0"/>
              <a:t>Tom </a:t>
            </a:r>
            <a:r>
              <a:rPr lang="zh-CN" altLang="en-US" dirty="0"/>
              <a:t>具有相似的兴趣爱好，因为他们对后 </a:t>
            </a:r>
            <a:r>
              <a:rPr lang="en-US" altLang="zh-CN" dirty="0"/>
              <a:t>3 </a:t>
            </a:r>
            <a:r>
              <a:rPr lang="zh-CN" altLang="en-US" dirty="0"/>
              <a:t>首歌曲的评分一致，那么系统就会推荐 </a:t>
            </a:r>
            <a:r>
              <a:rPr lang="en-US" altLang="zh-CN" dirty="0"/>
              <a:t>Red </a:t>
            </a:r>
            <a:r>
              <a:rPr lang="zh-CN" altLang="en-US" dirty="0"/>
              <a:t>这首歌曲给 </a:t>
            </a:r>
            <a:r>
              <a:rPr lang="en-US" altLang="zh-CN" dirty="0"/>
              <a:t>Tom</a:t>
            </a:r>
            <a:r>
              <a:rPr lang="zh-CN" altLang="en-US" dirty="0"/>
              <a:t>，因为与其兴趣偏好相似的</a:t>
            </a:r>
            <a:r>
              <a:rPr lang="en-US" altLang="zh-CN" dirty="0"/>
              <a:t>Alice</a:t>
            </a:r>
            <a:r>
              <a:rPr lang="zh-CN" altLang="en-US" dirty="0"/>
              <a:t>和</a:t>
            </a:r>
            <a:r>
              <a:rPr lang="en-US" altLang="zh-CN" dirty="0"/>
              <a:t>Kevin</a:t>
            </a:r>
            <a:r>
              <a:rPr lang="zh-CN" altLang="en-US" dirty="0"/>
              <a:t>对这首歌曲评分很高。 </a:t>
            </a:r>
            <a:br>
              <a:rPr lang="zh-CN" altLang="en-US" dirty="0"/>
            </a:br>
            <a:endParaRPr lang="zh-CN" altLang="en-US" dirty="0"/>
          </a:p>
        </p:txBody>
      </p:sp>
      <p:pic>
        <p:nvPicPr>
          <p:cNvPr id="4" name="图片 3"/>
          <p:cNvPicPr>
            <a:picLocks noChangeAspect="1"/>
          </p:cNvPicPr>
          <p:nvPr/>
        </p:nvPicPr>
        <p:blipFill>
          <a:blip r:embed="rId3"/>
          <a:stretch>
            <a:fillRect/>
          </a:stretch>
        </p:blipFill>
        <p:spPr>
          <a:xfrm>
            <a:off x="3577676" y="3642526"/>
            <a:ext cx="5102090" cy="2080083"/>
          </a:xfrm>
          <a:prstGeom prst="rect">
            <a:avLst/>
          </a:prstGeom>
        </p:spPr>
      </p:pic>
    </p:spTree>
    <p:extLst>
      <p:ext uri="{BB962C8B-B14F-4D97-AF65-F5344CB8AC3E}">
        <p14:creationId xmlns:p14="http://schemas.microsoft.com/office/powerpoint/2010/main" val="7550358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zh-CN" altLang="en-US" sz="3200" b="1" dirty="0">
                <a:effectLst>
                  <a:outerShdw blurRad="38100" dist="38100" dir="2700000" algn="tl">
                    <a:srgbClr val="000000">
                      <a:alpha val="43137"/>
                    </a:srgbClr>
                  </a:outerShdw>
                </a:effectLst>
              </a:rPr>
              <a:t>冷启动问题形成的原因</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784211"/>
          </a:xfrm>
        </p:spPr>
        <p:txBody>
          <a:bodyPr>
            <a:normAutofit/>
          </a:bodyPr>
          <a:lstStyle/>
          <a:p>
            <a:pPr indent="612000" algn="l"/>
            <a:r>
              <a:rPr lang="en-US" altLang="zh-CN" dirty="0"/>
              <a:t>  </a:t>
            </a:r>
            <a:endParaRPr lang="zh-CN" altLang="en-US" dirty="0"/>
          </a:p>
        </p:txBody>
      </p:sp>
      <p:pic>
        <p:nvPicPr>
          <p:cNvPr id="9" name="图片 8"/>
          <p:cNvPicPr>
            <a:picLocks noChangeAspect="1"/>
          </p:cNvPicPr>
          <p:nvPr/>
        </p:nvPicPr>
        <p:blipFill>
          <a:blip r:embed="rId3"/>
          <a:stretch>
            <a:fillRect/>
          </a:stretch>
        </p:blipFill>
        <p:spPr>
          <a:xfrm>
            <a:off x="1439591" y="1941344"/>
            <a:ext cx="9574843" cy="4121834"/>
          </a:xfrm>
          <a:prstGeom prst="rect">
            <a:avLst/>
          </a:prstGeom>
        </p:spPr>
      </p:pic>
    </p:spTree>
    <p:extLst>
      <p:ext uri="{BB962C8B-B14F-4D97-AF65-F5344CB8AC3E}">
        <p14:creationId xmlns:p14="http://schemas.microsoft.com/office/powerpoint/2010/main" val="18761131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1.1  </a:t>
            </a:r>
            <a:r>
              <a:rPr lang="zh-CN" altLang="en-US" sz="3200" b="1" dirty="0">
                <a:effectLst>
                  <a:outerShdw blurRad="38100" dist="38100" dir="2700000" algn="tl">
                    <a:srgbClr val="000000">
                      <a:alpha val="43137"/>
                    </a:srgbClr>
                  </a:outerShdw>
                </a:effectLst>
              </a:rPr>
              <a:t>冷启动问题的分类</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555145"/>
          </a:xfrm>
        </p:spPr>
        <p:txBody>
          <a:bodyPr>
            <a:normAutofit/>
          </a:bodyPr>
          <a:lstStyle/>
          <a:p>
            <a:pPr algn="l"/>
            <a:endParaRPr lang="en-US" altLang="zh-CN" dirty="0"/>
          </a:p>
          <a:p>
            <a:pPr algn="l"/>
            <a:r>
              <a:rPr lang="zh-CN" altLang="en-US" dirty="0"/>
              <a:t>☞ </a:t>
            </a:r>
            <a:r>
              <a:rPr lang="zh-CN" altLang="en-US" b="1" dirty="0"/>
              <a:t>用户冷启动</a:t>
            </a:r>
            <a:r>
              <a:rPr lang="zh-CN" altLang="en-US" dirty="0"/>
              <a:t>：如何给新用户做个性化推荐。</a:t>
            </a:r>
            <a:endParaRPr lang="en-US" altLang="zh-CN" dirty="0"/>
          </a:p>
          <a:p>
            <a:pPr algn="l"/>
            <a:endParaRPr lang="en-US" altLang="zh-CN" dirty="0"/>
          </a:p>
          <a:p>
            <a:pPr algn="l"/>
            <a:r>
              <a:rPr lang="zh-CN" altLang="en-US" dirty="0"/>
              <a:t>☞ </a:t>
            </a:r>
            <a:r>
              <a:rPr lang="zh-CN" altLang="en-US" b="1" dirty="0"/>
              <a:t>物品冷启动</a:t>
            </a:r>
            <a:r>
              <a:rPr lang="zh-CN" altLang="en-US" dirty="0"/>
              <a:t>：如何将新的物品推荐给可能对它感兴趣的用户。</a:t>
            </a:r>
            <a:endParaRPr lang="en-US" altLang="zh-CN" dirty="0"/>
          </a:p>
          <a:p>
            <a:pPr algn="l"/>
            <a:endParaRPr lang="en-US" altLang="zh-CN" dirty="0"/>
          </a:p>
          <a:p>
            <a:pPr algn="l"/>
            <a:r>
              <a:rPr lang="zh-CN" altLang="en-US" dirty="0"/>
              <a:t>☞ </a:t>
            </a:r>
            <a:r>
              <a:rPr lang="zh-CN" altLang="en-US" b="1" dirty="0"/>
              <a:t>系统冷启动</a:t>
            </a:r>
            <a:r>
              <a:rPr lang="zh-CN" altLang="en-US" dirty="0"/>
              <a:t>：如何在一个新开发的系统上（没有用户、没有历史行为数据，只有少数物品信息）设计个性化推荐系统。</a:t>
            </a:r>
            <a:endParaRPr lang="en-US" altLang="zh-CN" dirty="0"/>
          </a:p>
          <a:p>
            <a:pPr algn="l"/>
            <a:endParaRPr lang="zh-CN" altLang="en-US" dirty="0"/>
          </a:p>
        </p:txBody>
      </p:sp>
    </p:spTree>
    <p:extLst>
      <p:ext uri="{BB962C8B-B14F-4D97-AF65-F5344CB8AC3E}">
        <p14:creationId xmlns:p14="http://schemas.microsoft.com/office/powerpoint/2010/main" val="303829988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1.2  </a:t>
            </a:r>
            <a:r>
              <a:rPr lang="zh-CN" altLang="en-US" sz="3200" b="1" dirty="0">
                <a:effectLst>
                  <a:outerShdw blurRad="38100" dist="38100" dir="2700000" algn="tl">
                    <a:srgbClr val="000000">
                      <a:alpha val="43137"/>
                    </a:srgbClr>
                  </a:outerShdw>
                </a:effectLst>
              </a:rPr>
              <a:t>冷启动问题的解决方案</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555145"/>
          </a:xfrm>
        </p:spPr>
        <p:txBody>
          <a:bodyPr>
            <a:normAutofit/>
          </a:bodyPr>
          <a:lstStyle/>
          <a:p>
            <a:pPr algn="l"/>
            <a:r>
              <a:rPr lang="zh-CN" altLang="en-US" dirty="0"/>
              <a:t>① 提供非个性化的推荐：热门排行榜，当用户数据收集到一定程度的时候，再切换为个性化推荐。</a:t>
            </a:r>
            <a:endParaRPr lang="en-US" altLang="zh-CN" dirty="0"/>
          </a:p>
          <a:p>
            <a:pPr algn="l"/>
            <a:endParaRPr lang="en-US" altLang="zh-CN" dirty="0"/>
          </a:p>
          <a:p>
            <a:pPr algn="l"/>
            <a:r>
              <a:rPr lang="zh-CN" altLang="en-US" dirty="0"/>
              <a:t>② 利用用户注册时提供的年龄、性别等数据做粗粒度的个性化。</a:t>
            </a:r>
            <a:endParaRPr lang="en-US" altLang="zh-CN" dirty="0"/>
          </a:p>
          <a:p>
            <a:pPr algn="l"/>
            <a:endParaRPr lang="en-US" altLang="zh-CN" dirty="0"/>
          </a:p>
          <a:p>
            <a:pPr algn="l"/>
            <a:r>
              <a:rPr lang="zh-CN" altLang="en-US" dirty="0"/>
              <a:t>③ 利用用户的社交网络帐号登录，导入用户在社交网站上的好友信息，然后给用户推荐其好友喜欢的物品。</a:t>
            </a:r>
            <a:endParaRPr lang="en-US" altLang="zh-CN" dirty="0"/>
          </a:p>
        </p:txBody>
      </p:sp>
    </p:spTree>
    <p:extLst>
      <p:ext uri="{BB962C8B-B14F-4D97-AF65-F5344CB8AC3E}">
        <p14:creationId xmlns:p14="http://schemas.microsoft.com/office/powerpoint/2010/main" val="203706834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1.2  </a:t>
            </a:r>
            <a:r>
              <a:rPr lang="zh-CN" altLang="en-US" sz="3200" b="1" dirty="0">
                <a:effectLst>
                  <a:outerShdw blurRad="38100" dist="38100" dir="2700000" algn="tl">
                    <a:srgbClr val="000000">
                      <a:alpha val="43137"/>
                    </a:srgbClr>
                  </a:outerShdw>
                </a:effectLst>
              </a:rPr>
              <a:t>冷启动问题的解决方案</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555145"/>
          </a:xfrm>
        </p:spPr>
        <p:txBody>
          <a:bodyPr>
            <a:normAutofit/>
          </a:bodyPr>
          <a:lstStyle/>
          <a:p>
            <a:pPr algn="l"/>
            <a:r>
              <a:rPr lang="zh-CN" altLang="en-US" dirty="0"/>
              <a:t>④ 要求用户在登录时对一些物品进行反馈，收集用户对这些物品的兴趣信息，然后给用户推荐些和这些物品相似的物品。</a:t>
            </a:r>
            <a:endParaRPr lang="en-US" altLang="zh-CN" dirty="0"/>
          </a:p>
          <a:p>
            <a:pPr algn="l"/>
            <a:endParaRPr lang="en-US" altLang="zh-CN" dirty="0"/>
          </a:p>
          <a:p>
            <a:pPr algn="l"/>
            <a:r>
              <a:rPr lang="zh-CN" altLang="en-US" dirty="0"/>
              <a:t>⑤ 对于新加入的物品，可以利用内容信息将它们推荐给喜欢过和它们相似的物品的用户。</a:t>
            </a:r>
            <a:endParaRPr lang="en-US" altLang="zh-CN" dirty="0"/>
          </a:p>
          <a:p>
            <a:pPr algn="l"/>
            <a:endParaRPr lang="en-US" altLang="zh-CN" dirty="0"/>
          </a:p>
          <a:p>
            <a:pPr algn="l"/>
            <a:r>
              <a:rPr lang="zh-CN" altLang="en-US" dirty="0"/>
              <a:t>⑥ 在系统冷启动时，可以引入专家的知识，通过一定的高效方式迅速建立起物品的相关度表。</a:t>
            </a:r>
          </a:p>
        </p:txBody>
      </p:sp>
    </p:spTree>
    <p:extLst>
      <p:ext uri="{BB962C8B-B14F-4D97-AF65-F5344CB8AC3E}">
        <p14:creationId xmlns:p14="http://schemas.microsoft.com/office/powerpoint/2010/main" val="13958393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555145"/>
          </a:xfrm>
        </p:spPr>
        <p:txBody>
          <a:bodyPr>
            <a:normAutofit/>
          </a:bodyPr>
          <a:lstStyle/>
          <a:p>
            <a:pPr algn="l"/>
            <a:r>
              <a:rPr lang="zh-CN" altLang="en-US" dirty="0"/>
              <a:t>用户的注册信息分</a:t>
            </a:r>
            <a:r>
              <a:rPr lang="en-US" altLang="zh-CN" dirty="0"/>
              <a:t>3</a:t>
            </a:r>
            <a:r>
              <a:rPr lang="zh-CN" altLang="en-US" dirty="0"/>
              <a:t>中：</a:t>
            </a:r>
            <a:endParaRPr lang="en-US" altLang="zh-CN" dirty="0"/>
          </a:p>
          <a:p>
            <a:pPr algn="l"/>
            <a:endParaRPr lang="en-US" altLang="zh-CN" dirty="0"/>
          </a:p>
          <a:p>
            <a:pPr algn="l"/>
            <a:r>
              <a:rPr lang="zh-CN" altLang="en-US" dirty="0"/>
              <a:t>☞</a:t>
            </a:r>
            <a:r>
              <a:rPr lang="zh-CN" altLang="en-US" b="1" dirty="0"/>
              <a:t>人口统计学信息</a:t>
            </a:r>
            <a:endParaRPr lang="en-US" altLang="zh-CN" b="1" dirty="0"/>
          </a:p>
          <a:p>
            <a:pPr algn="l"/>
            <a:br>
              <a:rPr lang="zh-CN" altLang="en-US" dirty="0"/>
            </a:br>
            <a:r>
              <a:rPr lang="zh-CN" altLang="en-US" dirty="0"/>
              <a:t>☞</a:t>
            </a:r>
            <a:r>
              <a:rPr lang="zh-CN" altLang="en-US" b="1" dirty="0"/>
              <a:t>用户兴趣的描述</a:t>
            </a:r>
            <a:endParaRPr lang="en-US" altLang="zh-CN" b="1" dirty="0"/>
          </a:p>
          <a:p>
            <a:pPr algn="l"/>
            <a:br>
              <a:rPr lang="zh-CN" altLang="en-US" dirty="0"/>
            </a:br>
            <a:r>
              <a:rPr lang="zh-CN" altLang="en-US" dirty="0"/>
              <a:t>☞</a:t>
            </a:r>
            <a:r>
              <a:rPr lang="zh-CN" altLang="en-US" b="1" dirty="0"/>
              <a:t>从其他网站导入的用户站外行为数据</a:t>
            </a:r>
            <a:br>
              <a:rPr lang="zh-CN" altLang="en-US" dirty="0"/>
            </a:br>
            <a:endParaRPr lang="zh-CN" altLang="en-US" dirty="0"/>
          </a:p>
        </p:txBody>
      </p:sp>
    </p:spTree>
    <p:extLst>
      <p:ext uri="{BB962C8B-B14F-4D97-AF65-F5344CB8AC3E}">
        <p14:creationId xmlns:p14="http://schemas.microsoft.com/office/powerpoint/2010/main" val="101750338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lnSpcReduction="10000"/>
          </a:bodyPr>
          <a:lstStyle/>
          <a:p>
            <a:pPr algn="l"/>
            <a:r>
              <a:rPr lang="zh-CN" altLang="en-US" dirty="0"/>
              <a:t>基于注册信息的个性化推荐流程基本如下：</a:t>
            </a:r>
            <a:endParaRPr lang="en-US" altLang="zh-CN" dirty="0"/>
          </a:p>
          <a:p>
            <a:pPr algn="l"/>
            <a:endParaRPr lang="en-US" altLang="zh-CN" dirty="0"/>
          </a:p>
          <a:p>
            <a:pPr algn="l"/>
            <a:r>
              <a:rPr lang="zh-CN" altLang="en-US" dirty="0"/>
              <a:t>① 获取注册信息</a:t>
            </a:r>
            <a:endParaRPr lang="en-US" altLang="zh-CN" dirty="0"/>
          </a:p>
          <a:p>
            <a:pPr algn="l"/>
            <a:endParaRPr lang="zh-CN" altLang="en-US" dirty="0"/>
          </a:p>
          <a:p>
            <a:pPr algn="l"/>
            <a:r>
              <a:rPr lang="zh-CN" altLang="en-US" dirty="0"/>
              <a:t>② 根据用户的注册信息对用户分类</a:t>
            </a:r>
            <a:endParaRPr lang="en-US" altLang="zh-CN" dirty="0"/>
          </a:p>
          <a:p>
            <a:pPr algn="l"/>
            <a:endParaRPr lang="zh-CN" altLang="en-US" dirty="0"/>
          </a:p>
          <a:p>
            <a:pPr algn="l"/>
            <a:r>
              <a:rPr lang="zh-CN" altLang="en-US" dirty="0"/>
              <a:t>③ 给用户推荐他所属分类中用户喜欢的物品</a:t>
            </a:r>
          </a:p>
          <a:p>
            <a:pPr algn="l"/>
            <a:r>
              <a:rPr lang="zh-CN" altLang="en-US" dirty="0"/>
              <a:t>（性别、年龄、职业等也可以组合推荐）</a:t>
            </a:r>
            <a:br>
              <a:rPr lang="zh-CN" altLang="en-US" dirty="0"/>
            </a:br>
            <a:endParaRPr lang="zh-CN" altLang="en-US" dirty="0"/>
          </a:p>
        </p:txBody>
      </p:sp>
    </p:spTree>
    <p:extLst>
      <p:ext uri="{BB962C8B-B14F-4D97-AF65-F5344CB8AC3E}">
        <p14:creationId xmlns:p14="http://schemas.microsoft.com/office/powerpoint/2010/main" val="1655692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dirty="0"/>
                  <a:t>基于用户注册信息的推荐算法其核心问题是</a:t>
                </a:r>
                <a:r>
                  <a:rPr lang="zh-CN" altLang="en-US" dirty="0">
                    <a:solidFill>
                      <a:srgbClr val="FF0000"/>
                    </a:solidFill>
                  </a:rPr>
                  <a:t>计算每种特征的用户喜欢的物品</a:t>
                </a:r>
                <a:r>
                  <a:rPr lang="zh-CN" altLang="en-US" dirty="0"/>
                  <a:t>，也就是说，对于每种特征</a:t>
                </a:r>
                <a14:m>
                  <m:oMath xmlns:m="http://schemas.openxmlformats.org/officeDocument/2006/math">
                    <m:r>
                      <a:rPr lang="en-US" altLang="zh-CN" b="0" i="1" smtClean="0">
                        <a:latin typeface="Cambria Math" panose="02040503050406030204" pitchFamily="18" charset="0"/>
                      </a:rPr>
                      <m:t>𝑓</m:t>
                    </m:r>
                  </m:oMath>
                </a14:m>
                <a:r>
                  <a:rPr lang="zh-CN" altLang="en-US" dirty="0"/>
                  <a:t>，计算具有这种特征的用户对各个物品的喜好程度</a:t>
                </a:r>
                <a14:m>
                  <m:oMath xmlns:m="http://schemas.openxmlformats.org/officeDocument/2006/math">
                    <m:r>
                      <a:rPr lang="en-US" altLang="zh-CN" b="0" i="1" smtClean="0">
                        <a:latin typeface="Cambria Math" panose="02040503050406030204" pitchFamily="18" charset="0"/>
                      </a:rPr>
                      <m:t>𝑃</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 </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zh-CN" altLang="en-US" dirty="0"/>
                  <a:t>。</a:t>
                </a:r>
                <a:endParaRPr lang="en-US" altLang="zh-CN" dirty="0"/>
              </a:p>
              <a:p>
                <a:pPr indent="612000" algn="l"/>
                <a14:m>
                  <m:oMath xmlns:m="http://schemas.openxmlformats.org/officeDocument/2006/math">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m:t>
                    </m:r>
                  </m:oMath>
                </a14:m>
                <a:r>
                  <a:rPr lang="zh-CN" altLang="en-US" dirty="0"/>
                  <a:t>是指物品</a:t>
                </a:r>
                <a14:m>
                  <m:oMath xmlns:m="http://schemas.openxmlformats.org/officeDocument/2006/math">
                    <m:r>
                      <a:rPr lang="en-US" altLang="zh-CN" i="1">
                        <a:latin typeface="Cambria Math" panose="02040503050406030204" pitchFamily="18" charset="0"/>
                      </a:rPr>
                      <m:t>𝑖</m:t>
                    </m:r>
                  </m:oMath>
                </a14:m>
                <a:r>
                  <a:rPr lang="zh-CN" altLang="en-US" dirty="0"/>
                  <a:t>在具有</a:t>
                </a:r>
                <a14:m>
                  <m:oMath xmlns:m="http://schemas.openxmlformats.org/officeDocument/2006/math">
                    <m:r>
                      <a:rPr lang="en-US" altLang="zh-CN" i="1">
                        <a:latin typeface="Cambria Math" panose="02040503050406030204" pitchFamily="18" charset="0"/>
                      </a:rPr>
                      <m:t>𝑓</m:t>
                    </m:r>
                  </m:oMath>
                </a14:m>
                <a:r>
                  <a:rPr lang="zh-CN" altLang="en-US" dirty="0"/>
                  <a:t>的特征的用户中的热门程度。</a:t>
                </a:r>
                <a:endParaRPr lang="en-US" altLang="zh-CN" dirty="0"/>
              </a:p>
              <a:p>
                <a:pPr algn="l"/>
                <a:endParaRPr lang="en-US" altLang="zh-CN" dirty="0"/>
              </a:p>
              <a:p>
                <a:pPr algn="l"/>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𝑃</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𝑁</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𝑈</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oMath>
                  </m:oMathPara>
                </a14:m>
                <a:endParaRPr lang="en-US" altLang="zh-CN" dirty="0"/>
              </a:p>
              <a:p>
                <a:pPr algn="l"/>
                <a:endParaRPr lang="en-US" altLang="zh-CN" dirty="0"/>
              </a:p>
              <a:p>
                <a:pPr indent="612000" algn="l"/>
                <a14:m>
                  <m:oMath xmlns:m="http://schemas.openxmlformats.org/officeDocument/2006/math">
                    <m:r>
                      <a:rPr lang="en-US" altLang="zh-CN" i="1">
                        <a:latin typeface="Cambria Math" panose="02040503050406030204" pitchFamily="18" charset="0"/>
                      </a:rPr>
                      <m:t>𝑁</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oMath>
                </a14:m>
                <a:r>
                  <a:rPr lang="zh-CN" altLang="en-US" dirty="0"/>
                  <a:t>是喜欢物品</a:t>
                </a:r>
                <a14:m>
                  <m:oMath xmlns:m="http://schemas.openxmlformats.org/officeDocument/2006/math">
                    <m:r>
                      <a:rPr lang="en-US" altLang="zh-CN" i="1">
                        <a:latin typeface="Cambria Math" panose="02040503050406030204" pitchFamily="18" charset="0"/>
                      </a:rPr>
                      <m:t>𝑖</m:t>
                    </m:r>
                  </m:oMath>
                </a14:m>
                <a:r>
                  <a:rPr lang="zh-CN" altLang="en-US" dirty="0"/>
                  <a:t>的用户集合，</a:t>
                </a:r>
                <a14:m>
                  <m:oMath xmlns:m="http://schemas.openxmlformats.org/officeDocument/2006/math">
                    <m:r>
                      <a:rPr lang="en-US" altLang="zh-CN" i="1">
                        <a:latin typeface="Cambria Math" panose="02040503050406030204" pitchFamily="18" charset="0"/>
                      </a:rPr>
                      <m:t>𝑈</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oMath>
                </a14:m>
                <a:r>
                  <a:rPr lang="zh-CN" altLang="en-US" dirty="0"/>
                  <a:t>是具有特征</a:t>
                </a:r>
                <a14:m>
                  <m:oMath xmlns:m="http://schemas.openxmlformats.org/officeDocument/2006/math">
                    <m:r>
                      <a:rPr lang="en-US" altLang="zh-CN" i="1">
                        <a:latin typeface="Cambria Math" panose="02040503050406030204" pitchFamily="18" charset="0"/>
                      </a:rPr>
                      <m:t>𝑓</m:t>
                    </m:r>
                  </m:oMath>
                </a14:m>
                <a:r>
                  <a:rPr lang="zh-CN" altLang="en-US" dirty="0"/>
                  <a:t>的用户集合。</a:t>
                </a: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690024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dirty="0"/>
                  <a:t>上面这种定义可以比较准确地预测具有某种特征的用户是否喜欢某个物品。</a:t>
                </a:r>
                <a:endParaRPr lang="en-US" altLang="zh-CN" dirty="0"/>
              </a:p>
              <a:p>
                <a:pPr indent="612000" algn="l"/>
                <a:r>
                  <a:rPr lang="zh-CN" altLang="en-US" dirty="0"/>
                  <a:t>但在这种定义下，往往热门的物品会在各种特征的用户中都具有比较高的权重。也就是说具有比较高的</a:t>
                </a:r>
                <a14:m>
                  <m:oMath xmlns:m="http://schemas.openxmlformats.org/officeDocument/2006/math">
                    <m:r>
                      <a:rPr lang="en-US" altLang="zh-CN" i="1">
                        <a:latin typeface="Cambria Math" panose="02040503050406030204" pitchFamily="18" charset="0"/>
                      </a:rPr>
                      <m:t>|</m:t>
                    </m:r>
                    <m:r>
                      <a:rPr lang="en-US" altLang="zh-CN" i="1">
                        <a:latin typeface="Cambria Math" panose="02040503050406030204" pitchFamily="18" charset="0"/>
                      </a:rPr>
                      <m:t>𝑁</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oMath>
                </a14:m>
                <a:r>
                  <a:rPr lang="zh-CN" altLang="en-US" dirty="0"/>
                  <a:t>的物品会在每一类用户中都有比较高的</a:t>
                </a:r>
                <a14:m>
                  <m:oMath xmlns:m="http://schemas.openxmlformats.org/officeDocument/2006/math">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 </m:t>
                    </m:r>
                  </m:oMath>
                </a14:m>
                <a:r>
                  <a:rPr lang="zh-CN" altLang="en-US" dirty="0"/>
                  <a:t>，但</a:t>
                </a:r>
                <a:r>
                  <a:rPr lang="zh-CN" altLang="en-US" dirty="0">
                    <a:solidFill>
                      <a:srgbClr val="FF0000"/>
                    </a:solidFill>
                  </a:rPr>
                  <a:t>推荐系统应该帮助用户发现他们不容易发现的物品</a:t>
                </a:r>
                <a:r>
                  <a:rPr lang="zh-CN" altLang="en-US" dirty="0"/>
                  <a:t>。</a:t>
                </a: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17055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a:bodyPr>
          <a:lstStyle/>
          <a:p>
            <a:r>
              <a:rPr lang="zh-CN" altLang="en-US" dirty="0"/>
              <a:t>你喜欢看这部电影，那么很有可能你也喜欢和这个类似的电影。</a:t>
            </a:r>
            <a:endParaRPr lang="en-US" altLang="zh-CN" dirty="0"/>
          </a:p>
          <a:p>
            <a:r>
              <a:rPr lang="zh-CN" altLang="en-US" dirty="0"/>
              <a:t>你有一个口味相同的好朋友喜欢看这个电影，那么很有可能你也会喜欢</a:t>
            </a:r>
            <a:endParaRPr lang="en-US" altLang="zh-CN" dirty="0"/>
          </a:p>
          <a:p>
            <a:r>
              <a:rPr lang="zh-CN" altLang="en-US" dirty="0"/>
              <a:t>网易云音乐的推荐系统很贴心，仿佛知道我的音乐喜好</a:t>
            </a:r>
            <a:endParaRPr lang="en-US" altLang="zh-CN" dirty="0"/>
          </a:p>
        </p:txBody>
      </p:sp>
    </p:spTree>
    <p:extLst>
      <p:ext uri="{BB962C8B-B14F-4D97-AF65-F5344CB8AC3E}">
        <p14:creationId xmlns:p14="http://schemas.microsoft.com/office/powerpoint/2010/main" val="99479292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fontScale="92500"/>
              </a:bodyPr>
              <a:lstStyle/>
              <a:p>
                <a:pPr indent="612000" algn="l"/>
                <a:r>
                  <a:rPr lang="zh-CN" altLang="en-US" dirty="0"/>
                  <a:t>因此可以将</a:t>
                </a:r>
                <a14:m>
                  <m:oMath xmlns:m="http://schemas.openxmlformats.org/officeDocument/2006/math">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m:t>
                    </m:r>
                  </m:oMath>
                </a14:m>
                <a:r>
                  <a:rPr lang="zh-CN" altLang="en-US" dirty="0"/>
                  <a:t>定义为喜欢物品</a:t>
                </a:r>
                <a14:m>
                  <m:oMath xmlns:m="http://schemas.openxmlformats.org/officeDocument/2006/math">
                    <m:r>
                      <a:rPr lang="en-US" altLang="zh-CN" i="1">
                        <a:latin typeface="Cambria Math" panose="02040503050406030204" pitchFamily="18" charset="0"/>
                      </a:rPr>
                      <m:t>𝑖</m:t>
                    </m:r>
                  </m:oMath>
                </a14:m>
                <a:r>
                  <a:rPr lang="zh-CN" altLang="en-US" dirty="0"/>
                  <a:t>的用户中具有特征</a:t>
                </a:r>
                <a14:m>
                  <m:oMath xmlns:m="http://schemas.openxmlformats.org/officeDocument/2006/math">
                    <m:r>
                      <a:rPr lang="en-US" altLang="zh-CN" i="1">
                        <a:latin typeface="Cambria Math" panose="02040503050406030204" pitchFamily="18" charset="0"/>
                      </a:rPr>
                      <m:t>𝑓</m:t>
                    </m:r>
                  </m:oMath>
                </a14:m>
                <a:r>
                  <a:rPr lang="zh-CN" altLang="en-US" dirty="0"/>
                  <a:t>的比例。</a:t>
                </a:r>
                <a:endParaRPr lang="en-US" altLang="zh-CN" dirty="0"/>
              </a:p>
              <a:p>
                <a:pPr indent="612000" algn="l"/>
                <a:endParaRPr lang="en-US" altLang="zh-CN" i="1" dirty="0">
                  <a:latin typeface="Cambria Math" panose="02040503050406030204" pitchFamily="18" charset="0"/>
                </a:endParaRPr>
              </a:p>
              <a:p>
                <a:pPr indent="612000" algn="l"/>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m:t>
                      </m:r>
                      <m:f>
                        <m:fPr>
                          <m:ctrlPr>
                            <a:rPr lang="en-US" altLang="zh-CN" i="1" smtClean="0">
                              <a:latin typeface="Cambria Math" panose="02040503050406030204" pitchFamily="18" charset="0"/>
                            </a:rPr>
                          </m:ctrlPr>
                        </m:fPr>
                        <m:num>
                          <m:r>
                            <a:rPr lang="en-US" altLang="zh-CN" i="1">
                              <a:latin typeface="Cambria Math" panose="02040503050406030204" pitchFamily="18" charset="0"/>
                            </a:rPr>
                            <m:t>|</m:t>
                          </m:r>
                          <m:r>
                            <a:rPr lang="en-US" altLang="zh-CN" i="1">
                              <a:latin typeface="Cambria Math" panose="02040503050406030204" pitchFamily="18" charset="0"/>
                            </a:rPr>
                            <m:t>𝑁</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r>
                            <a:rPr lang="en-US" altLang="zh-CN" i="1">
                              <a:latin typeface="Cambria Math" panose="02040503050406030204" pitchFamily="18" charset="0"/>
                            </a:rPr>
                            <m:t>∩</m:t>
                          </m:r>
                          <m:r>
                            <a:rPr lang="en-US" altLang="zh-CN" i="1">
                              <a:latin typeface="Cambria Math" panose="02040503050406030204" pitchFamily="18" charset="0"/>
                            </a:rPr>
                            <m:t>𝑈</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m:t>
                          </m:r>
                        </m:num>
                        <m:den>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𝑁</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e>
                          </m:d>
                          <m:r>
                            <a:rPr lang="en-US" altLang="zh-CN" b="0" i="1" smtClean="0">
                              <a:latin typeface="Cambria Math" panose="02040503050406030204" pitchFamily="18" charset="0"/>
                            </a:rPr>
                            <m:t>+</m:t>
                          </m:r>
                          <m:r>
                            <a:rPr lang="el-GR" altLang="zh-CN" i="1" smtClean="0">
                              <a:solidFill>
                                <a:srgbClr val="FF0000"/>
                              </a:solidFill>
                              <a:latin typeface="Cambria Math" panose="02040503050406030204" pitchFamily="18" charset="0"/>
                            </a:rPr>
                            <m:t>𝛼</m:t>
                          </m:r>
                        </m:den>
                      </m:f>
                    </m:oMath>
                  </m:oMathPara>
                </a14:m>
                <a:endParaRPr lang="en-US" altLang="zh-CN" dirty="0"/>
              </a:p>
              <a:p>
                <a:pPr indent="612000" algn="l"/>
                <a:endParaRPr lang="en-US" altLang="zh-CN" dirty="0"/>
              </a:p>
              <a:p>
                <a:pPr indent="612000" algn="l"/>
                <a:r>
                  <a:rPr lang="zh-CN" altLang="en-US" dirty="0"/>
                  <a:t>其中分母中使用</a:t>
                </a:r>
                <a:r>
                  <a:rPr lang="el-GR" altLang="zh-CN" dirty="0">
                    <a:solidFill>
                      <a:srgbClr val="FF0000"/>
                    </a:solidFill>
                  </a:rPr>
                  <a:t>α</a:t>
                </a:r>
                <a:r>
                  <a:rPr lang="zh-CN" altLang="en-US" dirty="0"/>
                  <a:t>的目的是解决数据稀疏问题。比如有一个物品只被</a:t>
                </a:r>
                <a:r>
                  <a:rPr lang="en-US" altLang="zh-CN" dirty="0"/>
                  <a:t>1</a:t>
                </a:r>
                <a:r>
                  <a:rPr lang="zh-CN" altLang="en-US" dirty="0"/>
                  <a:t>个用户喜欢过，而这个用户刚好就有特征</a:t>
                </a:r>
                <a14:m>
                  <m:oMath xmlns:m="http://schemas.openxmlformats.org/officeDocument/2006/math">
                    <m:r>
                      <a:rPr lang="en-US" altLang="zh-CN" i="1">
                        <a:latin typeface="Cambria Math" panose="02040503050406030204" pitchFamily="18" charset="0"/>
                      </a:rPr>
                      <m:t>𝑓</m:t>
                    </m:r>
                    <m:r>
                      <a:rPr lang="en-US" altLang="zh-CN" i="1">
                        <a:latin typeface="Cambria Math" panose="02040503050406030204" pitchFamily="18" charset="0"/>
                      </a:rPr>
                      <m:t> </m:t>
                    </m:r>
                  </m:oMath>
                </a14:m>
                <a:r>
                  <a:rPr lang="zh-CN" altLang="en-US" dirty="0"/>
                  <a:t>，那么就有</a:t>
                </a:r>
                <a14:m>
                  <m:oMath xmlns:m="http://schemas.openxmlformats.org/officeDocument/2006/math">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𝑓</m:t>
                    </m:r>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m:t>
                    </m:r>
                  </m:oMath>
                </a14:m>
                <a:r>
                  <a:rPr lang="en-US" altLang="zh-CN" dirty="0"/>
                  <a:t>=1</a:t>
                </a:r>
                <a:r>
                  <a:rPr lang="zh-CN" altLang="en-US" dirty="0"/>
                  <a:t>。这种情况并没有统计意义，因此我们为分母加上一个比较大的数，可以避免这样的物品产生比较大的权重。</a:t>
                </a: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867" t="-1905" r="-8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717754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en-US" altLang="zh-CN" sz="2000" dirty="0" err="1"/>
              <a:t>Lastfm</a:t>
            </a:r>
            <a:r>
              <a:rPr lang="zh-CN" altLang="en-US" sz="2000" dirty="0"/>
              <a:t>数据集包含了人口统计学信息，包括用户的性别、年龄和国籍。下图给出了该数据集中用户年龄的分布：该数据集中</a:t>
            </a:r>
            <a:r>
              <a:rPr lang="en-US" altLang="zh-CN" sz="2000" dirty="0"/>
              <a:t>20</a:t>
            </a:r>
            <a:r>
              <a:rPr lang="zh-CN" altLang="en-US" sz="2000" dirty="0"/>
              <a:t>～</a:t>
            </a:r>
            <a:r>
              <a:rPr lang="en-US" altLang="zh-CN" sz="2000" dirty="0"/>
              <a:t>25</a:t>
            </a:r>
            <a:r>
              <a:rPr lang="zh-CN" altLang="en-US" sz="2000" dirty="0"/>
              <a:t>岁的用户占了绝大多数比例。</a:t>
            </a:r>
            <a:endParaRPr lang="zh-CN" altLang="en-US" dirty="0"/>
          </a:p>
        </p:txBody>
      </p:sp>
      <p:pic>
        <p:nvPicPr>
          <p:cNvPr id="4" name="图片 3"/>
          <p:cNvPicPr>
            <a:picLocks noChangeAspect="1"/>
          </p:cNvPicPr>
          <p:nvPr/>
        </p:nvPicPr>
        <p:blipFill>
          <a:blip r:embed="rId3"/>
          <a:stretch>
            <a:fillRect/>
          </a:stretch>
        </p:blipFill>
        <p:spPr>
          <a:xfrm>
            <a:off x="2176876" y="2971327"/>
            <a:ext cx="7713884" cy="3185445"/>
          </a:xfrm>
          <a:prstGeom prst="rect">
            <a:avLst/>
          </a:prstGeom>
        </p:spPr>
      </p:pic>
    </p:spTree>
    <p:extLst>
      <p:ext uri="{BB962C8B-B14F-4D97-AF65-F5344CB8AC3E}">
        <p14:creationId xmlns:p14="http://schemas.microsoft.com/office/powerpoint/2010/main" val="37172229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2. </a:t>
            </a:r>
            <a:r>
              <a:rPr lang="zh-CN" altLang="en-US" sz="3200" b="1" dirty="0">
                <a:effectLst>
                  <a:outerShdw blurRad="38100" dist="38100" dir="2700000" algn="tl">
                    <a:srgbClr val="000000">
                      <a:alpha val="43137"/>
                    </a:srgbClr>
                  </a:outerShdw>
                </a:effectLst>
              </a:rPr>
              <a:t>利用用户注册信息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sz="2000" dirty="0"/>
              <a:t>下图给出了</a:t>
            </a:r>
            <a:r>
              <a:rPr lang="en-US" altLang="zh-CN" sz="2000" dirty="0" err="1"/>
              <a:t>Lastfm</a:t>
            </a:r>
            <a:r>
              <a:rPr lang="zh-CN" altLang="en-US" sz="2000" dirty="0"/>
              <a:t>数据集中用户国家的分布：该数据集中美国、德国和英国的用户占了绝大多数比例。</a:t>
            </a:r>
          </a:p>
        </p:txBody>
      </p:sp>
      <p:pic>
        <p:nvPicPr>
          <p:cNvPr id="5" name="图片 4"/>
          <p:cNvPicPr>
            <a:picLocks noChangeAspect="1"/>
          </p:cNvPicPr>
          <p:nvPr/>
        </p:nvPicPr>
        <p:blipFill>
          <a:blip r:embed="rId3"/>
          <a:stretch>
            <a:fillRect/>
          </a:stretch>
        </p:blipFill>
        <p:spPr>
          <a:xfrm>
            <a:off x="2480722" y="2824258"/>
            <a:ext cx="7044278" cy="3898784"/>
          </a:xfrm>
          <a:prstGeom prst="rect">
            <a:avLst/>
          </a:prstGeom>
        </p:spPr>
      </p:pic>
    </p:spTree>
    <p:extLst>
      <p:ext uri="{BB962C8B-B14F-4D97-AF65-F5344CB8AC3E}">
        <p14:creationId xmlns:p14="http://schemas.microsoft.com/office/powerpoint/2010/main" val="33414680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3. </a:t>
            </a:r>
            <a:r>
              <a:rPr lang="zh-CN" altLang="en-US" sz="3200" b="1" dirty="0">
                <a:effectLst>
                  <a:outerShdw blurRad="38100" dist="38100" dir="2700000" algn="tl">
                    <a:srgbClr val="000000">
                      <a:alpha val="43137"/>
                    </a:srgbClr>
                  </a:outerShdw>
                </a:effectLst>
              </a:rPr>
              <a:t>选择合适的物品启动用户的兴趣</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dirty="0"/>
              <a:t>解决用户冷启动的另一个方法是在新用户第一次访问推荐系统时，不立即给用户展示推荐结果，而是</a:t>
            </a:r>
            <a:r>
              <a:rPr lang="zh-CN" altLang="en-US" dirty="0">
                <a:solidFill>
                  <a:srgbClr val="FF0000"/>
                </a:solidFill>
              </a:rPr>
              <a:t>给用户提供一些物品，让用户反馈他们对这些物品的兴趣，然后根据用户反馈提供个性化推荐</a:t>
            </a:r>
            <a:r>
              <a:rPr lang="zh-CN" altLang="en-US" dirty="0"/>
              <a:t>。</a:t>
            </a:r>
            <a:endParaRPr lang="en-US" altLang="zh-CN" dirty="0"/>
          </a:p>
          <a:p>
            <a:pPr indent="612000" algn="l"/>
            <a:r>
              <a:rPr lang="zh-CN" altLang="en-US" dirty="0"/>
              <a:t>一般来说，能够用来启动用户兴趣的物品需要具有如下特征：</a:t>
            </a:r>
            <a:endParaRPr lang="en-US" altLang="zh-CN" dirty="0"/>
          </a:p>
          <a:p>
            <a:pPr indent="612000" algn="l"/>
            <a:r>
              <a:rPr lang="zh-CN" altLang="en-US" dirty="0"/>
              <a:t>① 比较热门。</a:t>
            </a:r>
            <a:endParaRPr lang="en-US" altLang="zh-CN" dirty="0"/>
          </a:p>
          <a:p>
            <a:pPr indent="612000" algn="l"/>
            <a:r>
              <a:rPr lang="zh-CN" altLang="en-US" dirty="0"/>
              <a:t>② 具有代表性和区分性：不能是大众化和老少皆宜的，因为这样的物品对用户的兴趣没有区分性。</a:t>
            </a:r>
            <a:endParaRPr lang="en-US" altLang="zh-CN" dirty="0"/>
          </a:p>
          <a:p>
            <a:pPr indent="612000" algn="l"/>
            <a:r>
              <a:rPr lang="zh-CN" altLang="en-US" dirty="0"/>
              <a:t>③ 启动物品集合需要有多样性：在冷启动时，我们不知道用户的兴趣，用户兴趣的可能性非常多 。</a:t>
            </a:r>
          </a:p>
        </p:txBody>
      </p:sp>
    </p:spTree>
    <p:extLst>
      <p:ext uri="{BB962C8B-B14F-4D97-AF65-F5344CB8AC3E}">
        <p14:creationId xmlns:p14="http://schemas.microsoft.com/office/powerpoint/2010/main" val="2441561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3. </a:t>
            </a:r>
            <a:r>
              <a:rPr lang="zh-CN" altLang="en-US" sz="3200" b="1" dirty="0">
                <a:effectLst>
                  <a:outerShdw blurRad="38100" dist="38100" dir="2700000" algn="tl">
                    <a:srgbClr val="000000">
                      <a:alpha val="43137"/>
                    </a:srgbClr>
                  </a:outerShdw>
                </a:effectLst>
              </a:rPr>
              <a:t>选择合适的物品启动用户的兴趣</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dirty="0"/>
              <a:t>如何设计一个选择启动物品集合的系统：用一个</a:t>
            </a:r>
            <a:r>
              <a:rPr lang="zh-CN" altLang="en-US" dirty="0">
                <a:solidFill>
                  <a:srgbClr val="FF0000"/>
                </a:solidFill>
              </a:rPr>
              <a:t>决策树</a:t>
            </a:r>
            <a:r>
              <a:rPr lang="zh-CN" altLang="en-US" dirty="0"/>
              <a:t>解决问题。</a:t>
            </a:r>
            <a:endParaRPr lang="en-US" altLang="zh-CN" dirty="0"/>
          </a:p>
          <a:p>
            <a:pPr indent="612000" algn="l"/>
            <a:r>
              <a:rPr lang="zh-CN" altLang="en-US" dirty="0"/>
              <a:t>首先，给定一群用户，用这群用户对物品评分的方差度量这群用户兴趣的一致程度。如果方差很大，说明这群用户的兴趣不太一致，也就是物品具有比较大的区分度；反之则说明这群用户的兴趣比较</a:t>
            </a:r>
            <a:r>
              <a:rPr lang="zh-CN" altLang="en-US"/>
              <a:t>一致。</a:t>
            </a:r>
            <a:endParaRPr lang="zh-CN" altLang="en-US" dirty="0"/>
          </a:p>
        </p:txBody>
      </p:sp>
    </p:spTree>
    <p:extLst>
      <p:ext uri="{BB962C8B-B14F-4D97-AF65-F5344CB8AC3E}">
        <p14:creationId xmlns:p14="http://schemas.microsoft.com/office/powerpoint/2010/main" val="3824924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3. </a:t>
            </a:r>
            <a:r>
              <a:rPr lang="zh-CN" altLang="en-US" sz="3200" b="1" dirty="0">
                <a:effectLst>
                  <a:outerShdw blurRad="38100" dist="38100" dir="2700000" algn="tl">
                    <a:srgbClr val="000000">
                      <a:alpha val="43137"/>
                    </a:srgbClr>
                  </a:outerShdw>
                </a:effectLst>
              </a:rPr>
              <a:t>选择合适的物品启动用户的兴趣</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rmAutofit/>
              </a:bodyPr>
              <a:lstStyle/>
              <a:p>
                <a:pPr indent="612000" algn="l"/>
                <a:r>
                  <a:rPr lang="zh-CN" altLang="en-US" dirty="0"/>
                  <a:t>用如下公式度量一个物品的区分度</a:t>
                </a:r>
                <a14:m>
                  <m:oMath xmlns:m="http://schemas.openxmlformats.org/officeDocument/2006/math">
                    <m:r>
                      <a:rPr lang="en-US" altLang="zh-CN" b="0" i="1" smtClean="0">
                        <a:latin typeface="Cambria Math" panose="02040503050406030204" pitchFamily="18" charset="0"/>
                      </a:rPr>
                      <m:t>𝐷</m:t>
                    </m:r>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zh-CN" altLang="en-US" dirty="0"/>
                  <a:t>：</a:t>
                </a:r>
                <a:endParaRPr lang="en-US" altLang="zh-CN" dirty="0"/>
              </a:p>
              <a:p>
                <a:pPr indent="612000" algn="l"/>
                <a:endParaRPr lang="en-US" altLang="zh-CN" i="1" dirty="0">
                  <a:latin typeface="Cambria Math" panose="02040503050406030204" pitchFamily="18" charset="0"/>
                  <a:ea typeface="Cambria Math" panose="02040503050406030204" pitchFamily="18" charset="0"/>
                </a:endParaRPr>
              </a:p>
              <a:p>
                <a:pPr indent="612000" algn="l"/>
                <a:endParaRPr lang="en-US" altLang="zh-CN" i="1" dirty="0">
                  <a:latin typeface="Cambria Math" panose="02040503050406030204" pitchFamily="18" charset="0"/>
                  <a:ea typeface="Cambria Math" panose="02040503050406030204" pitchFamily="18" charset="0"/>
                </a:endParaRPr>
              </a:p>
              <a:p>
                <a:pPr indent="612000" algn="l"/>
                <a:endParaRPr lang="en-US" altLang="zh-CN" i="1" dirty="0">
                  <a:latin typeface="Cambria Math" panose="02040503050406030204" pitchFamily="18" charset="0"/>
                  <a:ea typeface="Cambria Math" panose="02040503050406030204" pitchFamily="18" charset="0"/>
                </a:endParaRPr>
              </a:p>
              <a:p>
                <a:pPr indent="612000" algn="l"/>
                <a14:m>
                  <m:oMath xmlns:m="http://schemas.openxmlformats.org/officeDocument/2006/math">
                    <m:sSup>
                      <m:sSupPr>
                        <m:ctrlPr>
                          <a:rPr lang="en-US" altLang="zh-CN" b="0" i="1" smtClean="0">
                            <a:latin typeface="Cambria Math" panose="02040503050406030204" pitchFamily="18" charset="0"/>
                          </a:rPr>
                        </m:ctrlPr>
                      </m:sSupPr>
                      <m:e>
                        <m:r>
                          <a:rPr lang="en-US" altLang="zh-CN" i="1">
                            <a:latin typeface="Cambria Math" panose="02040503050406030204" pitchFamily="18" charset="0"/>
                          </a:rPr>
                          <m:t>𝑁</m:t>
                        </m:r>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oMath>
                </a14:m>
                <a:r>
                  <a:rPr lang="en-US" altLang="zh-CN" dirty="0"/>
                  <a:t> </a:t>
                </a:r>
                <a:r>
                  <a:rPr lang="zh-CN" altLang="en-US" dirty="0"/>
                  <a:t>是喜欢物品</a:t>
                </a:r>
                <a14:m>
                  <m:oMath xmlns:m="http://schemas.openxmlformats.org/officeDocument/2006/math">
                    <m:r>
                      <a:rPr lang="en-US" altLang="zh-CN" i="1">
                        <a:latin typeface="Cambria Math" panose="02040503050406030204" pitchFamily="18" charset="0"/>
                      </a:rPr>
                      <m:t>𝑖</m:t>
                    </m:r>
                  </m:oMath>
                </a14:m>
                <a:r>
                  <a:rPr lang="zh-CN" altLang="en-US" dirty="0"/>
                  <a:t>的用户集合，</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𝑁</m:t>
                        </m:r>
                      </m:e>
                      <m:sup>
                        <m:r>
                          <a:rPr lang="en-US" altLang="zh-CN" b="0" i="1" smtClean="0">
                            <a:latin typeface="Cambria Math" panose="02040503050406030204" pitchFamily="18" charset="0"/>
                          </a:rPr>
                          <m:t>−</m:t>
                        </m:r>
                      </m:sup>
                    </m:sSup>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oMath>
                </a14:m>
                <a:r>
                  <a:rPr lang="zh-CN" altLang="en-US" dirty="0"/>
                  <a:t>是不喜欢物品</a:t>
                </a:r>
                <a14:m>
                  <m:oMath xmlns:m="http://schemas.openxmlformats.org/officeDocument/2006/math">
                    <m:r>
                      <a:rPr lang="en-US" altLang="zh-CN" i="1">
                        <a:latin typeface="Cambria Math" panose="02040503050406030204" pitchFamily="18" charset="0"/>
                      </a:rPr>
                      <m:t>𝑖</m:t>
                    </m:r>
                  </m:oMath>
                </a14:m>
                <a:r>
                  <a:rPr lang="zh-CN" altLang="en-US" dirty="0"/>
                  <a:t>的用户集合，</a:t>
                </a:r>
                <a14:m>
                  <m:oMath xmlns:m="http://schemas.openxmlformats.org/officeDocument/2006/math">
                    <m:acc>
                      <m:accPr>
                        <m:chr m:val="̅"/>
                        <m:ctrlPr>
                          <a:rPr lang="en-US" altLang="zh-CN" b="0" i="1" dirty="0" smtClean="0">
                            <a:latin typeface="Cambria Math" panose="02040503050406030204" pitchFamily="18" charset="0"/>
                          </a:rPr>
                        </m:ctrlPr>
                      </m:accPr>
                      <m:e>
                        <m:r>
                          <a:rPr lang="en-US" altLang="zh-CN" b="0" i="1" dirty="0" smtClean="0">
                            <a:latin typeface="Cambria Math" panose="02040503050406030204" pitchFamily="18" charset="0"/>
                          </a:rPr>
                          <m:t>𝑁</m:t>
                        </m:r>
                      </m:e>
                    </m:acc>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𝑖</m:t>
                    </m:r>
                    <m:r>
                      <a:rPr lang="en-US" altLang="zh-CN" b="0" i="1" dirty="0" smtClean="0">
                        <a:latin typeface="Cambria Math" panose="02040503050406030204" pitchFamily="18" charset="0"/>
                      </a:rPr>
                      <m:t>)</m:t>
                    </m:r>
                  </m:oMath>
                </a14:m>
                <a:r>
                  <a:rPr lang="zh-CN" altLang="en-US" dirty="0"/>
                  <a:t>是没有对物品</a:t>
                </a:r>
                <a14:m>
                  <m:oMath xmlns:m="http://schemas.openxmlformats.org/officeDocument/2006/math">
                    <m:r>
                      <a:rPr lang="en-US" altLang="zh-CN" i="1">
                        <a:latin typeface="Cambria Math" panose="02040503050406030204" pitchFamily="18" charset="0"/>
                      </a:rPr>
                      <m:t>𝑖</m:t>
                    </m:r>
                  </m:oMath>
                </a14:m>
                <a:r>
                  <a:rPr lang="zh-CN" altLang="en-US" dirty="0"/>
                  <a:t>评分的用户集合。</a:t>
                </a:r>
                <a:endParaRPr lang="en-US" altLang="zh-CN" dirty="0"/>
              </a:p>
              <a:p>
                <a:pPr indent="612000" algn="l"/>
                <a14:m>
                  <m:oMath xmlns:m="http://schemas.openxmlformats.org/officeDocument/2006/math">
                    <m:sSub>
                      <m:sSubPr>
                        <m:ctrlPr>
                          <a:rPr lang="en-US" altLang="zh-CN" i="1" smtClean="0">
                            <a:latin typeface="Cambria Math" panose="02040503050406030204" pitchFamily="18" charset="0"/>
                          </a:rPr>
                        </m:ctrlPr>
                      </m:sSubPr>
                      <m:e>
                        <m:r>
                          <a:rPr lang="el-GR" altLang="zh-CN" i="1">
                            <a:latin typeface="Cambria Math" panose="02040503050406030204" pitchFamily="18" charset="0"/>
                          </a:rPr>
                          <m:t>𝜎</m:t>
                        </m:r>
                      </m:e>
                      <m:sub>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𝑁</m:t>
                            </m:r>
                          </m:e>
                          <m:sup>
                            <m:r>
                              <a:rPr lang="en-US" altLang="zh-CN" i="1">
                                <a:latin typeface="Cambria Math" panose="02040503050406030204" pitchFamily="18" charset="0"/>
                              </a:rPr>
                              <m:t>+</m:t>
                            </m:r>
                          </m:sup>
                        </m:sSup>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sub>
                    </m:sSub>
                  </m:oMath>
                </a14:m>
                <a:r>
                  <a:rPr lang="zh-CN" altLang="en-US" dirty="0"/>
                  <a:t>是喜欢物品</a:t>
                </a:r>
                <a14:m>
                  <m:oMath xmlns:m="http://schemas.openxmlformats.org/officeDocument/2006/math">
                    <m:r>
                      <a:rPr lang="en-US" altLang="zh-CN" i="1">
                        <a:latin typeface="Cambria Math" panose="02040503050406030204" pitchFamily="18" charset="0"/>
                      </a:rPr>
                      <m:t>𝑖</m:t>
                    </m:r>
                  </m:oMath>
                </a14:m>
                <a:r>
                  <a:rPr lang="zh-CN" altLang="en-US" dirty="0"/>
                  <a:t>的用户对其他物品评分的方差 ，</a:t>
                </a:r>
                <a14:m>
                  <m:oMath xmlns:m="http://schemas.openxmlformats.org/officeDocument/2006/math">
                    <m:sSub>
                      <m:sSubPr>
                        <m:ctrlPr>
                          <a:rPr lang="en-US" altLang="zh-CN" i="1">
                            <a:latin typeface="Cambria Math" panose="02040503050406030204" pitchFamily="18" charset="0"/>
                          </a:rPr>
                        </m:ctrlPr>
                      </m:sSubPr>
                      <m:e>
                        <m:r>
                          <a:rPr lang="el-GR" altLang="zh-CN" i="1">
                            <a:latin typeface="Cambria Math" panose="02040503050406030204" pitchFamily="18" charset="0"/>
                          </a:rPr>
                          <m:t>𝜎</m:t>
                        </m:r>
                      </m:e>
                      <m:sub>
                        <m:sSup>
                          <m:sSupPr>
                            <m:ctrlPr>
                              <a:rPr lang="en-US" altLang="zh-CN" i="1">
                                <a:latin typeface="Cambria Math" panose="02040503050406030204" pitchFamily="18" charset="0"/>
                              </a:rPr>
                            </m:ctrlPr>
                          </m:sSupPr>
                          <m:e>
                            <m:r>
                              <a:rPr lang="en-US" altLang="zh-CN" i="1">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𝑁</m:t>
                            </m:r>
                          </m:e>
                          <m:sup>
                            <m:r>
                              <a:rPr lang="en-US" altLang="zh-CN" b="0" i="1" smtClean="0">
                                <a:latin typeface="Cambria Math" panose="02040503050406030204" pitchFamily="18" charset="0"/>
                              </a:rPr>
                              <m:t>−</m:t>
                            </m:r>
                          </m:sup>
                        </m:sSup>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sub>
                    </m:sSub>
                  </m:oMath>
                </a14:m>
                <a:r>
                  <a:rPr lang="zh-CN" altLang="en-US" dirty="0"/>
                  <a:t>是不喜欢物品</a:t>
                </a:r>
                <a14:m>
                  <m:oMath xmlns:m="http://schemas.openxmlformats.org/officeDocument/2006/math">
                    <m:r>
                      <a:rPr lang="en-US" altLang="zh-CN" i="1">
                        <a:latin typeface="Cambria Math" panose="02040503050406030204" pitchFamily="18" charset="0"/>
                      </a:rPr>
                      <m:t>𝑖</m:t>
                    </m:r>
                  </m:oMath>
                </a14:m>
                <a:r>
                  <a:rPr lang="zh-CN" altLang="en-US" dirty="0"/>
                  <a:t>的用户对其他物品评分的方差，</a:t>
                </a:r>
                <a14:m>
                  <m:oMath xmlns:m="http://schemas.openxmlformats.org/officeDocument/2006/math">
                    <m:sSub>
                      <m:sSubPr>
                        <m:ctrlPr>
                          <a:rPr lang="en-US" altLang="zh-CN" i="1" smtClean="0">
                            <a:latin typeface="Cambria Math" panose="02040503050406030204" pitchFamily="18" charset="0"/>
                          </a:rPr>
                        </m:ctrlPr>
                      </m:sSubPr>
                      <m:e>
                        <m:r>
                          <a:rPr lang="el-GR" altLang="zh-CN" i="1">
                            <a:latin typeface="Cambria Math" panose="02040503050406030204" pitchFamily="18" charset="0"/>
                          </a:rPr>
                          <m:t>𝜎</m:t>
                        </m:r>
                      </m:e>
                      <m:sub>
                        <m:r>
                          <a:rPr lang="en-US" altLang="zh-CN" i="1">
                            <a:latin typeface="Cambria Math" panose="02040503050406030204" pitchFamily="18" charset="0"/>
                          </a:rPr>
                          <m:t>𝑢</m:t>
                        </m:r>
                        <m:r>
                          <a:rPr lang="en-US" altLang="zh-CN" i="1">
                            <a:latin typeface="Cambria Math" panose="02040503050406030204" pitchFamily="18" charset="0"/>
                          </a:rPr>
                          <m:t>∈</m:t>
                        </m:r>
                        <m:acc>
                          <m:accPr>
                            <m:chr m:val="̅"/>
                            <m:ctrlPr>
                              <a:rPr lang="en-US" altLang="zh-CN" i="1" dirty="0">
                                <a:latin typeface="Cambria Math" panose="02040503050406030204" pitchFamily="18" charset="0"/>
                              </a:rPr>
                            </m:ctrlPr>
                          </m:accPr>
                          <m:e>
                            <m:r>
                              <a:rPr lang="en-US" altLang="zh-CN" i="1" dirty="0">
                                <a:latin typeface="Cambria Math" panose="02040503050406030204" pitchFamily="18" charset="0"/>
                              </a:rPr>
                              <m:t>𝑁</m:t>
                            </m:r>
                          </m:e>
                        </m:acc>
                        <m:r>
                          <a:rPr lang="en-US" altLang="zh-CN" i="1" dirty="0">
                            <a:latin typeface="Cambria Math" panose="02040503050406030204" pitchFamily="18" charset="0"/>
                          </a:rPr>
                          <m:t>(</m:t>
                        </m:r>
                        <m:r>
                          <a:rPr lang="en-US" altLang="zh-CN" i="1" dirty="0">
                            <a:latin typeface="Cambria Math" panose="02040503050406030204" pitchFamily="18" charset="0"/>
                          </a:rPr>
                          <m:t>𝑖</m:t>
                        </m:r>
                        <m:r>
                          <a:rPr lang="en-US" altLang="zh-CN" i="1" dirty="0">
                            <a:latin typeface="Cambria Math" panose="02040503050406030204" pitchFamily="18" charset="0"/>
                          </a:rPr>
                          <m:t>)</m:t>
                        </m:r>
                      </m:sub>
                    </m:sSub>
                  </m:oMath>
                </a14:m>
                <a:r>
                  <a:rPr lang="zh-CN" altLang="en-US" dirty="0"/>
                  <a:t>是没有对物品</a:t>
                </a:r>
                <a14:m>
                  <m:oMath xmlns:m="http://schemas.openxmlformats.org/officeDocument/2006/math">
                    <m:r>
                      <a:rPr lang="en-US" altLang="zh-CN" i="1">
                        <a:latin typeface="Cambria Math" panose="02040503050406030204" pitchFamily="18" charset="0"/>
                      </a:rPr>
                      <m:t>𝑖</m:t>
                    </m:r>
                  </m:oMath>
                </a14:m>
                <a:r>
                  <a:rPr lang="zh-CN" altLang="en-US" dirty="0"/>
                  <a:t>评分的用户对其他物品评分的方差。</a:t>
                </a:r>
                <a:endParaRPr lang="zh-CN" altLang="en-US" i="1" dirty="0">
                  <a:latin typeface="Cambria Math" panose="02040503050406030204" pitchFamily="18" charset="0"/>
                </a:endParaRP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r="-933" b="-1905"/>
                </a:stretch>
              </a:blipFill>
            </p:spPr>
            <p:txBody>
              <a:bodyPr/>
              <a:lstStyle/>
              <a:p>
                <a:r>
                  <a:rPr lang="zh-CN" altLang="en-US">
                    <a:noFill/>
                  </a:rPr>
                  <a:t> </a:t>
                </a:r>
              </a:p>
            </p:txBody>
          </p:sp>
        </mc:Fallback>
      </mc:AlternateContent>
      <p:pic>
        <p:nvPicPr>
          <p:cNvPr id="4" name="图片 3"/>
          <p:cNvPicPr>
            <a:picLocks noChangeAspect="1"/>
          </p:cNvPicPr>
          <p:nvPr/>
        </p:nvPicPr>
        <p:blipFill>
          <a:blip r:embed="rId3"/>
          <a:stretch>
            <a:fillRect/>
          </a:stretch>
        </p:blipFill>
        <p:spPr>
          <a:xfrm>
            <a:off x="3529334" y="3021000"/>
            <a:ext cx="5045576" cy="608465"/>
          </a:xfrm>
          <a:prstGeom prst="rect">
            <a:avLst/>
          </a:prstGeom>
        </p:spPr>
      </p:pic>
    </p:spTree>
    <p:extLst>
      <p:ext uri="{BB962C8B-B14F-4D97-AF65-F5344CB8AC3E}">
        <p14:creationId xmlns:p14="http://schemas.microsoft.com/office/powerpoint/2010/main" val="12119027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3. </a:t>
            </a:r>
            <a:r>
              <a:rPr lang="zh-CN" altLang="en-US" sz="3200" b="1" dirty="0">
                <a:effectLst>
                  <a:outerShdw blurRad="38100" dist="38100" dir="2700000" algn="tl">
                    <a:srgbClr val="000000">
                      <a:alpha val="43137"/>
                    </a:srgbClr>
                  </a:outerShdw>
                </a:effectLst>
              </a:rPr>
              <a:t>选择合适的物品启动用户的兴趣</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latin typeface="Cambria Math" panose="02040503050406030204" pitchFamily="18" charset="0"/>
                  </a:rPr>
                  <a:t>对于物品</a:t>
                </a:r>
                <a14:m>
                  <m:oMath xmlns:m="http://schemas.openxmlformats.org/officeDocument/2006/math">
                    <m:r>
                      <a:rPr lang="en-US" altLang="zh-CN" i="1">
                        <a:latin typeface="Cambria Math" panose="02040503050406030204" pitchFamily="18" charset="0"/>
                      </a:rPr>
                      <m:t>𝑖</m:t>
                    </m:r>
                    <m:r>
                      <a:rPr lang="en-US" altLang="zh-CN" i="1">
                        <a:latin typeface="Cambria Math" panose="02040503050406030204" pitchFamily="18" charset="0"/>
                      </a:rPr>
                      <m:t> </m:t>
                    </m:r>
                  </m:oMath>
                </a14:m>
                <a:r>
                  <a:rPr lang="zh-CN" altLang="en-US" dirty="0">
                    <a:latin typeface="Cambria Math" panose="02040503050406030204" pitchFamily="18" charset="0"/>
                  </a:rPr>
                  <a:t>，将用户分为</a:t>
                </a:r>
                <a:r>
                  <a:rPr lang="en-US" altLang="zh-CN" dirty="0">
                    <a:latin typeface="Cambria Math" panose="02040503050406030204" pitchFamily="18" charset="0"/>
                  </a:rPr>
                  <a:t>3</a:t>
                </a:r>
                <a:r>
                  <a:rPr lang="zh-CN" altLang="en-US" dirty="0">
                    <a:latin typeface="Cambria Math" panose="02040503050406030204" pitchFamily="18" charset="0"/>
                  </a:rPr>
                  <a:t>类</a:t>
                </a:r>
                <a:r>
                  <a:rPr lang="en-US" altLang="zh-CN" dirty="0">
                    <a:latin typeface="Cambria Math" panose="02040503050406030204" pitchFamily="18" charset="0"/>
                  </a:rPr>
                  <a:t>——</a:t>
                </a:r>
                <a:r>
                  <a:rPr lang="zh-CN" altLang="en-US" dirty="0">
                    <a:latin typeface="Cambria Math" panose="02040503050406030204" pitchFamily="18" charset="0"/>
                  </a:rPr>
                  <a:t>喜欢物品</a:t>
                </a:r>
                <a14:m>
                  <m:oMath xmlns:m="http://schemas.openxmlformats.org/officeDocument/2006/math">
                    <m:r>
                      <a:rPr lang="en-US" altLang="zh-CN" i="1">
                        <a:latin typeface="Cambria Math" panose="02040503050406030204" pitchFamily="18" charset="0"/>
                      </a:rPr>
                      <m:t>𝑖</m:t>
                    </m:r>
                  </m:oMath>
                </a14:m>
                <a:r>
                  <a:rPr lang="zh-CN" altLang="en-US" dirty="0">
                    <a:latin typeface="Cambria Math" panose="02040503050406030204" pitchFamily="18" charset="0"/>
                  </a:rPr>
                  <a:t>的用户，不喜欢物品</a:t>
                </a:r>
                <a14:m>
                  <m:oMath xmlns:m="http://schemas.openxmlformats.org/officeDocument/2006/math">
                    <m:r>
                      <a:rPr lang="en-US" altLang="zh-CN" i="1">
                        <a:latin typeface="Cambria Math" panose="02040503050406030204" pitchFamily="18" charset="0"/>
                      </a:rPr>
                      <m:t>𝑖</m:t>
                    </m:r>
                  </m:oMath>
                </a14:m>
                <a:r>
                  <a:rPr lang="zh-CN" altLang="en-US" dirty="0">
                    <a:latin typeface="Cambria Math" panose="02040503050406030204" pitchFamily="18" charset="0"/>
                  </a:rPr>
                  <a:t>的用户和不知道物品</a:t>
                </a:r>
                <a14:m>
                  <m:oMath xmlns:m="http://schemas.openxmlformats.org/officeDocument/2006/math">
                    <m:r>
                      <a:rPr lang="en-US" altLang="zh-CN" i="1">
                        <a:latin typeface="Cambria Math" panose="02040503050406030204" pitchFamily="18" charset="0"/>
                      </a:rPr>
                      <m:t>𝑖</m:t>
                    </m:r>
                  </m:oMath>
                </a14:m>
                <a:r>
                  <a:rPr lang="zh-CN" altLang="en-US" dirty="0">
                    <a:latin typeface="Cambria Math" panose="02040503050406030204" pitchFamily="18" charset="0"/>
                  </a:rPr>
                  <a:t>的用户。如果这</a:t>
                </a:r>
                <a:r>
                  <a:rPr lang="en-US" altLang="zh-CN" dirty="0">
                    <a:latin typeface="Cambria Math" panose="02040503050406030204" pitchFamily="18" charset="0"/>
                  </a:rPr>
                  <a:t>3</a:t>
                </a:r>
                <a:r>
                  <a:rPr lang="zh-CN" altLang="en-US" dirty="0">
                    <a:latin typeface="Cambria Math" panose="02040503050406030204" pitchFamily="18" charset="0"/>
                  </a:rPr>
                  <a:t>类用户集合内的用户对其他物品兴趣很不一致，说明物品</a:t>
                </a:r>
                <a14:m>
                  <m:oMath xmlns:m="http://schemas.openxmlformats.org/officeDocument/2006/math">
                    <m:r>
                      <a:rPr lang="en-US" altLang="zh-CN" i="1">
                        <a:latin typeface="Cambria Math" panose="02040503050406030204" pitchFamily="18" charset="0"/>
                      </a:rPr>
                      <m:t>𝑖</m:t>
                    </m:r>
                  </m:oMath>
                </a14:m>
                <a:r>
                  <a:rPr lang="zh-CN" altLang="en-US" dirty="0">
                    <a:latin typeface="Cambria Math" panose="02040503050406030204" pitchFamily="18" charset="0"/>
                  </a:rPr>
                  <a:t>具有较高的区分度。</a:t>
                </a:r>
                <a:endParaRPr lang="en-US" altLang="zh-CN" dirty="0">
                  <a:latin typeface="Cambria Math" panose="02040503050406030204" pitchFamily="18" charset="0"/>
                </a:endParaRPr>
              </a:p>
              <a:p>
                <a:pPr indent="612000" algn="l"/>
                <a:r>
                  <a:rPr lang="zh-CN" altLang="en-US" dirty="0">
                    <a:latin typeface="Cambria Math" panose="02040503050406030204" pitchFamily="18" charset="0"/>
                  </a:rPr>
                  <a:t>算法首先从所有用户中找到具有最高区分度的物品</a:t>
                </a:r>
                <a14:m>
                  <m:oMath xmlns:m="http://schemas.openxmlformats.org/officeDocument/2006/math">
                    <m:r>
                      <a:rPr lang="en-US" altLang="zh-CN" i="1">
                        <a:latin typeface="Cambria Math" panose="02040503050406030204" pitchFamily="18" charset="0"/>
                      </a:rPr>
                      <m:t>𝑖</m:t>
                    </m:r>
                    <m:r>
                      <a:rPr lang="en-US" altLang="zh-CN" i="1">
                        <a:latin typeface="Cambria Math" panose="02040503050406030204" pitchFamily="18" charset="0"/>
                      </a:rPr>
                      <m:t> </m:t>
                    </m:r>
                  </m:oMath>
                </a14:m>
                <a:r>
                  <a:rPr lang="zh-CN" altLang="en-US" dirty="0">
                    <a:latin typeface="Cambria Math" panose="02040503050406030204" pitchFamily="18" charset="0"/>
                  </a:rPr>
                  <a:t>，然后将用户分成</a:t>
                </a:r>
                <a:r>
                  <a:rPr lang="en-US" altLang="zh-CN" dirty="0">
                    <a:latin typeface="Cambria Math" panose="02040503050406030204" pitchFamily="18" charset="0"/>
                  </a:rPr>
                  <a:t>3</a:t>
                </a:r>
                <a:r>
                  <a:rPr lang="zh-CN" altLang="en-US" dirty="0">
                    <a:latin typeface="Cambria Math" panose="02040503050406030204" pitchFamily="18" charset="0"/>
                  </a:rPr>
                  <a:t>类。然后在每类用户中再找到最具区分度的物品，然后将每一类用户又各自分为</a:t>
                </a:r>
                <a:r>
                  <a:rPr lang="en-US" altLang="zh-CN" dirty="0">
                    <a:latin typeface="Cambria Math" panose="02040503050406030204" pitchFamily="18" charset="0"/>
                  </a:rPr>
                  <a:t>3</a:t>
                </a:r>
                <a:r>
                  <a:rPr lang="zh-CN" altLang="en-US" dirty="0">
                    <a:latin typeface="Cambria Math" panose="02040503050406030204" pitchFamily="18" charset="0"/>
                  </a:rPr>
                  <a:t>类，也就是将总用户分为</a:t>
                </a:r>
                <a:r>
                  <a:rPr lang="en-US" altLang="zh-CN" dirty="0">
                    <a:latin typeface="Cambria Math" panose="02040503050406030204" pitchFamily="18" charset="0"/>
                  </a:rPr>
                  <a:t>9</a:t>
                </a:r>
                <a:r>
                  <a:rPr lang="zh-CN" altLang="en-US" dirty="0">
                    <a:latin typeface="Cambria Math" panose="02040503050406030204" pitchFamily="18" charset="0"/>
                  </a:rPr>
                  <a:t>类，然后继续这样下去，最终可以通过对一系列物品的看法将用户进行分类。</a:t>
                </a: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540" r="-4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6017699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3. </a:t>
            </a:r>
            <a:r>
              <a:rPr lang="zh-CN" altLang="en-US" sz="3200" b="1" dirty="0">
                <a:effectLst>
                  <a:outerShdw blurRad="38100" dist="38100" dir="2700000" algn="tl">
                    <a:srgbClr val="000000">
                      <a:alpha val="43137"/>
                    </a:srgbClr>
                  </a:outerShdw>
                </a:effectLst>
              </a:rPr>
              <a:t>选择合适的物品启动用户的兴趣</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通过一个简单的例子解释算法：</a:t>
            </a:r>
            <a:endParaRPr lang="en-US" altLang="zh-CN" dirty="0"/>
          </a:p>
        </p:txBody>
      </p:sp>
    </p:spTree>
    <p:extLst>
      <p:ext uri="{BB962C8B-B14F-4D97-AF65-F5344CB8AC3E}">
        <p14:creationId xmlns:p14="http://schemas.microsoft.com/office/powerpoint/2010/main" val="353716289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3179299" y="485109"/>
            <a:ext cx="5556738" cy="5946587"/>
          </a:xfrm>
          <a:prstGeom prst="rect">
            <a:avLst/>
          </a:prstGeom>
        </p:spPr>
      </p:pic>
    </p:spTree>
    <p:extLst>
      <p:ext uri="{BB962C8B-B14F-4D97-AF65-F5344CB8AC3E}">
        <p14:creationId xmlns:p14="http://schemas.microsoft.com/office/powerpoint/2010/main" val="34407864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物品冷启动需要解决的问题是</a:t>
            </a:r>
            <a:r>
              <a:rPr lang="zh-CN" altLang="en-US" dirty="0">
                <a:solidFill>
                  <a:srgbClr val="FF0000"/>
                </a:solidFill>
              </a:rPr>
              <a:t>如何将新加入的物品推荐给对它感兴趣的用户</a:t>
            </a:r>
            <a:r>
              <a:rPr lang="zh-CN" altLang="en-US" dirty="0"/>
              <a:t>。</a:t>
            </a:r>
            <a:endParaRPr lang="en-US" altLang="zh-CN" dirty="0"/>
          </a:p>
          <a:p>
            <a:pPr indent="612000" algn="l"/>
            <a:r>
              <a:rPr lang="zh-CN" altLang="en-US" dirty="0"/>
              <a:t>在某些时效性要求比较高的网站或者 </a:t>
            </a:r>
            <a:r>
              <a:rPr lang="en-US" altLang="zh-CN" dirty="0"/>
              <a:t>APP</a:t>
            </a:r>
            <a:r>
              <a:rPr lang="zh-CN" altLang="en-US" dirty="0"/>
              <a:t>中，物品冷启动问题需要特别重视。在前面两种推荐算法中，</a:t>
            </a:r>
            <a:r>
              <a:rPr lang="en-US" altLang="zh-CN" dirty="0" err="1"/>
              <a:t>UserCF</a:t>
            </a:r>
            <a:r>
              <a:rPr lang="zh-CN" altLang="en-US" dirty="0"/>
              <a:t>算法对于物品的冷启动问题并不是十分敏感，然而在</a:t>
            </a:r>
            <a:r>
              <a:rPr lang="en-US" altLang="zh-CN" dirty="0" err="1"/>
              <a:t>ItemCF</a:t>
            </a:r>
            <a:r>
              <a:rPr lang="zh-CN" altLang="en-US" dirty="0"/>
              <a:t>算法中，物品的冷启动问题就比较突出。</a:t>
            </a:r>
            <a:endParaRPr lang="zh-CN" altLang="en-US" dirty="0">
              <a:latin typeface="Cambria Math" panose="02040503050406030204" pitchFamily="18" charset="0"/>
            </a:endParaRPr>
          </a:p>
        </p:txBody>
      </p:sp>
    </p:spTree>
    <p:extLst>
      <p:ext uri="{BB962C8B-B14F-4D97-AF65-F5344CB8AC3E}">
        <p14:creationId xmlns:p14="http://schemas.microsoft.com/office/powerpoint/2010/main" val="1078271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r>
              <a:rPr lang="zh-CN" altLang="en-US" dirty="0">
                <a:latin typeface="宋体" pitchFamily="2" charset="-122"/>
                <a:ea typeface="宋体" pitchFamily="2" charset="-122"/>
              </a:rPr>
              <a:t>推荐系统应用数据分析技术，找出用户最可能喜欢的东西推荐给用户，现在很多电子商务网站都有这个应用。目前用的比较多、比较成熟的推荐算是协同过滤算法（</a:t>
            </a:r>
            <a:r>
              <a:rPr lang="en-US" altLang="zh-CN" dirty="0">
                <a:latin typeface="宋体" pitchFamily="2" charset="-122"/>
                <a:ea typeface="宋体" pitchFamily="2" charset="-122"/>
              </a:rPr>
              <a:t> Collaborative Filtering </a:t>
            </a:r>
            <a:r>
              <a:rPr lang="zh-CN" altLang="en-US" dirty="0">
                <a:latin typeface="宋体" pitchFamily="2" charset="-122"/>
                <a:ea typeface="宋体" pitchFamily="2" charset="-122"/>
              </a:rPr>
              <a:t>） 其基本思想是根据</a:t>
            </a:r>
            <a:r>
              <a:rPr lang="zh-CN" altLang="en-US" dirty="0">
                <a:solidFill>
                  <a:srgbClr val="FF0000"/>
                </a:solidFill>
                <a:latin typeface="宋体" pitchFamily="2" charset="-122"/>
                <a:ea typeface="宋体" pitchFamily="2" charset="-122"/>
              </a:rPr>
              <a:t>用户之前的喜好以及其他兴趣相近的用户的选择</a:t>
            </a:r>
            <a:r>
              <a:rPr lang="zh-CN" altLang="en-US" dirty="0">
                <a:latin typeface="宋体" pitchFamily="2" charset="-122"/>
                <a:ea typeface="宋体" pitchFamily="2" charset="-122"/>
              </a:rPr>
              <a:t>来给用户推荐物品。</a:t>
            </a:r>
          </a:p>
        </p:txBody>
      </p:sp>
    </p:spTree>
    <p:extLst>
      <p:ext uri="{BB962C8B-B14F-4D97-AF65-F5344CB8AC3E}">
        <p14:creationId xmlns:p14="http://schemas.microsoft.com/office/powerpoint/2010/main" val="7996597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对于这种情况，我们可以利用物品的内容信息来计算物品之间的相似度。物品内容信息的种类很多，物品类型不同，内容信息也不同。</a:t>
            </a:r>
            <a:endParaRPr lang="en-US" altLang="zh-CN" dirty="0"/>
          </a:p>
          <a:p>
            <a:pPr indent="612000"/>
            <a:r>
              <a:rPr lang="zh-CN" altLang="en-US" sz="2000" b="1" dirty="0">
                <a:latin typeface="Cambria Math" panose="02040503050406030204" pitchFamily="18" charset="0"/>
              </a:rPr>
              <a:t>常见物品的内容信息</a:t>
            </a:r>
          </a:p>
        </p:txBody>
      </p:sp>
      <p:pic>
        <p:nvPicPr>
          <p:cNvPr id="5" name="图片 4"/>
          <p:cNvPicPr>
            <a:picLocks noChangeAspect="1"/>
          </p:cNvPicPr>
          <p:nvPr/>
        </p:nvPicPr>
        <p:blipFill>
          <a:blip r:embed="rId3"/>
          <a:stretch>
            <a:fillRect/>
          </a:stretch>
        </p:blipFill>
        <p:spPr>
          <a:xfrm>
            <a:off x="1980188" y="3735150"/>
            <a:ext cx="8428571" cy="1666667"/>
          </a:xfrm>
          <a:prstGeom prst="rect">
            <a:avLst/>
          </a:prstGeom>
        </p:spPr>
      </p:pic>
    </p:spTree>
    <p:extLst>
      <p:ext uri="{BB962C8B-B14F-4D97-AF65-F5344CB8AC3E}">
        <p14:creationId xmlns:p14="http://schemas.microsoft.com/office/powerpoint/2010/main" val="160183852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一般物品内容信息可以通过向量空间模型来表示，该模型会将物品表示为一个关键词向量，对于某种物品</a:t>
                </a:r>
                <a:r>
                  <a:rPr lang="en-US" altLang="zh-CN" i="1" dirty="0">
                    <a:latin typeface="Cambria Math" panose="02040503050406030204" pitchFamily="18" charset="0"/>
                    <a:ea typeface="Cambria Math" panose="02040503050406030204" pitchFamily="18" charset="0"/>
                  </a:rPr>
                  <a:t>d </a:t>
                </a:r>
                <a:r>
                  <a:rPr lang="zh-CN" altLang="en-US" dirty="0"/>
                  <a:t>，它的关键词向量可以表示为： </a:t>
                </a:r>
                <a:endParaRPr lang="en-US" altLang="zh-CN" dirty="0"/>
              </a:p>
              <a:p>
                <a:pPr indent="612000" algn="l"/>
                <a:br>
                  <a:rPr lang="zh-CN" altLang="en-US" dirty="0"/>
                </a:br>
                <a:endParaRPr lang="en-US" altLang="zh-CN" dirty="0"/>
              </a:p>
              <a:p>
                <a:pPr indent="612000" algn="l"/>
                <a:r>
                  <a:rPr lang="zh-CN" altLang="en-US" dirty="0"/>
                  <a:t>其中，</a:t>
                </a:r>
                <a14:m>
                  <m:oMath xmlns:m="http://schemas.openxmlformats.org/officeDocument/2006/math">
                    <m:sSub>
                      <m:sSubPr>
                        <m:ctrlPr>
                          <a:rPr lang="en-US" altLang="zh-CN" i="1">
                            <a:latin typeface="Cambria Math" panose="02040503050406030204" pitchFamily="18" charset="0"/>
                          </a:rPr>
                        </m:ctrlPr>
                      </m:sSubPr>
                      <m:e>
                        <m:r>
                          <m:rPr>
                            <m:sty m:val="p"/>
                          </m:rPr>
                          <a:rPr lang="en-US" altLang="zh-CN" i="1">
                            <a:latin typeface="Cambria Math" panose="02040503050406030204" pitchFamily="18" charset="0"/>
                          </a:rPr>
                          <m:t>e</m:t>
                        </m:r>
                      </m:e>
                      <m:sub>
                        <m:r>
                          <a:rPr lang="en-US" altLang="zh-CN" i="1">
                            <a:latin typeface="Cambria Math" panose="02040503050406030204" pitchFamily="18" charset="0"/>
                          </a:rPr>
                          <m:t>𝑖</m:t>
                        </m:r>
                      </m:sub>
                    </m:sSub>
                  </m:oMath>
                </a14:m>
                <a:r>
                  <a:rPr lang="zh-CN" altLang="en-US" dirty="0"/>
                  <a:t>就是关键词，</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𝑤</m:t>
                        </m:r>
                      </m:e>
                      <m:sub>
                        <m:r>
                          <a:rPr lang="en-US" altLang="zh-CN" i="1">
                            <a:latin typeface="Cambria Math" panose="02040503050406030204" pitchFamily="18" charset="0"/>
                          </a:rPr>
                          <m:t>𝑖</m:t>
                        </m:r>
                      </m:sub>
                    </m:sSub>
                  </m:oMath>
                </a14:m>
                <a:r>
                  <a:rPr lang="zh-CN" altLang="en-US" dirty="0"/>
                  <a:t>是关键词对应的权重。</a:t>
                </a:r>
                <a:endParaRPr lang="zh-CN" altLang="en-US" dirty="0">
                  <a:latin typeface="Cambria Math" panose="02040503050406030204" pitchFamily="18" charset="0"/>
                </a:endParaRPr>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a:stretch>
              </a:blipFill>
            </p:spPr>
            <p:txBody>
              <a:bodyPr/>
              <a:lstStyle/>
              <a:p>
                <a:r>
                  <a:rPr lang="zh-CN" altLang="en-US">
                    <a:noFill/>
                  </a:rPr>
                  <a:t> </a:t>
                </a:r>
              </a:p>
            </p:txBody>
          </p:sp>
        </mc:Fallback>
      </mc:AlternateContent>
      <p:pic>
        <p:nvPicPr>
          <p:cNvPr id="4" name="图片 3"/>
          <p:cNvPicPr>
            <a:picLocks noChangeAspect="1"/>
          </p:cNvPicPr>
          <p:nvPr/>
        </p:nvPicPr>
        <p:blipFill>
          <a:blip r:embed="rId3"/>
          <a:stretch>
            <a:fillRect/>
          </a:stretch>
        </p:blipFill>
        <p:spPr>
          <a:xfrm>
            <a:off x="4091238" y="3222931"/>
            <a:ext cx="4009524" cy="580952"/>
          </a:xfrm>
          <a:prstGeom prst="rect">
            <a:avLst/>
          </a:prstGeom>
        </p:spPr>
      </p:pic>
    </p:spTree>
    <p:extLst>
      <p:ext uri="{BB962C8B-B14F-4D97-AF65-F5344CB8AC3E}">
        <p14:creationId xmlns:p14="http://schemas.microsoft.com/office/powerpoint/2010/main" val="39341712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在给定物品内容的关键词向量后，物品的内容相似度可以通过向量之间的余弦相似度进行计算：</a:t>
                </a:r>
                <a:endParaRPr lang="en-US" altLang="zh-CN" dirty="0"/>
              </a:p>
              <a:p>
                <a:pPr indent="612000" algn="l"/>
                <a:endParaRPr lang="en-US" altLang="zh-CN" dirty="0"/>
              </a:p>
              <a:p>
                <a:pPr indent="612000"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𝑖𝑗</m:t>
                          </m:r>
                        </m:sub>
                      </m:sSub>
                      <m:r>
                        <a:rPr lang="en-US" altLang="zh-CN" i="1" smtClean="0">
                          <a:latin typeface="Cambria Math" panose="02040503050406030204" pitchFamily="18" charset="0"/>
                        </a:rPr>
                        <m:t>=</m:t>
                      </m:r>
                      <m:f>
                        <m:fPr>
                          <m:ctrlPr>
                            <a:rPr lang="en-US" altLang="zh-CN" i="1" smtClean="0">
                              <a:latin typeface="Cambria Math" panose="02040503050406030204" pitchFamily="18" charset="0"/>
                            </a:rPr>
                          </m:ctrlPr>
                        </m:fPr>
                        <m:num>
                          <m:sSub>
                            <m:sSubPr>
                              <m:ctrlPr>
                                <a:rPr lang="en-US" altLang="zh-CN" i="1" smtClean="0">
                                  <a:latin typeface="Cambria Math" panose="02040503050406030204" pitchFamily="18" charset="0"/>
                                </a:rPr>
                              </m:ctrlPr>
                            </m:sSubPr>
                            <m:e>
                              <m:sSub>
                                <m:sSubPr>
                                  <m:ctrlPr>
                                    <a:rPr lang="en-US" altLang="zh-CN" i="1">
                                      <a:latin typeface="Cambria Math" panose="02040503050406030204" pitchFamily="18" charset="0"/>
                                    </a:rPr>
                                  </m:ctrlPr>
                                </m:sSubPr>
                                <m:e>
                                  <m:r>
                                    <a:rPr lang="en-US" altLang="zh-CN" i="1">
                                      <a:latin typeface="Cambria Math" panose="02040503050406030204" pitchFamily="18" charset="0"/>
                                    </a:rPr>
                                    <m:t>𝑑</m:t>
                                  </m:r>
                                </m:e>
                                <m:sub>
                                  <m:r>
                                    <a:rPr lang="en-US" altLang="zh-CN" b="0" i="1" smtClean="0">
                                      <a:latin typeface="Cambria Math" panose="02040503050406030204" pitchFamily="18" charset="0"/>
                                    </a:rPr>
                                    <m:t>𝑖</m:t>
                                  </m:r>
                                </m:sub>
                              </m:sSub>
                              <m:r>
                                <a:rPr lang="en-US" altLang="zh-CN" i="1">
                                  <a:latin typeface="Cambria Math" panose="02040503050406030204" pitchFamily="18" charset="0"/>
                                </a:rPr>
                                <m:t>·</m:t>
                              </m:r>
                              <m:r>
                                <a:rPr lang="en-US" altLang="zh-CN" i="1">
                                  <a:latin typeface="Cambria Math" panose="02040503050406030204" pitchFamily="18" charset="0"/>
                                </a:rPr>
                                <m:t>𝑑</m:t>
                              </m:r>
                            </m:e>
                            <m:sub>
                              <m:r>
                                <a:rPr lang="en-US" altLang="zh-CN" b="0" i="1" smtClean="0">
                                  <a:latin typeface="Cambria Math" panose="02040503050406030204" pitchFamily="18" charset="0"/>
                                </a:rPr>
                                <m:t>𝑗</m:t>
                              </m:r>
                            </m:sub>
                          </m:sSub>
                        </m:num>
                        <m:den>
                          <m:rad>
                            <m:radPr>
                              <m:degHide m:val="on"/>
                              <m:ctrlPr>
                                <a:rPr lang="en-US" altLang="zh-CN" i="1" smtClean="0">
                                  <a:latin typeface="Cambria Math" panose="02040503050406030204" pitchFamily="18" charset="0"/>
                                </a:rPr>
                              </m:ctrlPr>
                            </m:radPr>
                            <m:deg/>
                            <m:e>
                              <m:d>
                                <m:dPr>
                                  <m:begChr m:val="‖"/>
                                  <m:endChr m:val="‖"/>
                                  <m:ctrlPr>
                                    <a:rPr lang="en-US" altLang="zh-CN" i="1" smtClean="0">
                                      <a:latin typeface="Cambria Math" panose="02040503050406030204" pitchFamily="18" charset="0"/>
                                    </a:rPr>
                                  </m:ctrlPr>
                                </m:dPr>
                                <m:e>
                                  <m:sSub>
                                    <m:sSubPr>
                                      <m:ctrlPr>
                                        <a:rPr lang="en-US" altLang="zh-CN" i="1" smtClean="0">
                                          <a:latin typeface="Cambria Math" panose="02040503050406030204" pitchFamily="18" charset="0"/>
                                        </a:rPr>
                                      </m:ctrlPr>
                                    </m:sSubPr>
                                    <m:e>
                                      <m:r>
                                        <a:rPr lang="en-US" altLang="zh-CN" i="1" smtClean="0">
                                          <a:latin typeface="Cambria Math" panose="02040503050406030204" pitchFamily="18" charset="0"/>
                                        </a:rPr>
                                        <m:t>𝑑</m:t>
                                      </m:r>
                                    </m:e>
                                    <m:sub>
                                      <m:r>
                                        <a:rPr lang="en-US" altLang="zh-CN" b="0" i="1" smtClean="0">
                                          <a:latin typeface="Cambria Math" panose="02040503050406030204" pitchFamily="18" charset="0"/>
                                        </a:rPr>
                                        <m:t>𝑖</m:t>
                                      </m:r>
                                    </m:sub>
                                  </m:sSub>
                                </m:e>
                              </m:d>
                              <m:d>
                                <m:dPr>
                                  <m:begChr m:val="‖"/>
                                  <m:endChr m:val="‖"/>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𝑑</m:t>
                                      </m:r>
                                    </m:e>
                                    <m:sub>
                                      <m:r>
                                        <a:rPr lang="en-US" altLang="zh-CN" b="0" i="1" smtClean="0">
                                          <a:latin typeface="Cambria Math" panose="02040503050406030204" pitchFamily="18" charset="0"/>
                                        </a:rPr>
                                        <m:t>𝑗</m:t>
                                      </m:r>
                                    </m:sub>
                                  </m:sSub>
                                </m:e>
                              </m:d>
                            </m:e>
                          </m:rad>
                        </m:den>
                      </m:f>
                    </m:oMath>
                  </m:oMathPara>
                </a14:m>
                <a:endParaRPr lang="en-US" altLang="zh-CN" dirty="0"/>
              </a:p>
              <a:p>
                <a:pPr indent="612000" algn="l"/>
                <a:endParaRPr lang="en-US" altLang="zh-CN" dirty="0"/>
              </a:p>
              <a:p>
                <a:pPr indent="612000" algn="l"/>
                <a:r>
                  <a:rPr lang="zh-CN" altLang="en-US" dirty="0"/>
                  <a:t>获得物品内容相似度后，就可以通过</a:t>
                </a:r>
                <a:r>
                  <a:rPr lang="en-US" altLang="zh-CN" dirty="0" err="1"/>
                  <a:t>ItemCF</a:t>
                </a:r>
                <a:r>
                  <a:rPr lang="zh-CN" altLang="en-US" dirty="0"/>
                  <a:t>算法的思想，为用户推荐与其感兴趣的物品相似的物品，从而减少物品冷启动对个性化推荐的影响。 </a:t>
                </a:r>
                <a:br>
                  <a:rPr lang="zh-CN" altLang="en-US" dirty="0"/>
                </a:br>
                <a:endParaRPr lang="en-US" altLang="zh-CN" dirty="0"/>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b="-317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2996707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在具体计算物品之间的内容相似度时，最简单的方法是对两两物品都利用上面的余弦相似度公式计算相似度： </a:t>
            </a:r>
            <a:endParaRPr lang="en-US" altLang="zh-CN" dirty="0"/>
          </a:p>
          <a:p>
            <a:pPr indent="612000" algn="l"/>
            <a:br>
              <a:rPr lang="zh-CN" altLang="en-US" dirty="0"/>
            </a:br>
            <a:br>
              <a:rPr lang="zh-CN" altLang="en-US" dirty="0"/>
            </a:br>
            <a:endParaRPr lang="en-US" altLang="zh-CN" dirty="0"/>
          </a:p>
          <a:p>
            <a:pPr indent="612000" algn="l"/>
            <a:endParaRPr lang="en-US" altLang="zh-CN" dirty="0"/>
          </a:p>
          <a:p>
            <a:pPr indent="612000" algn="l"/>
            <a:endParaRPr lang="en-US" altLang="zh-CN" dirty="0"/>
          </a:p>
          <a:p>
            <a:pPr indent="612000" algn="l"/>
            <a:endParaRPr lang="en-US" altLang="zh-CN" dirty="0"/>
          </a:p>
          <a:p>
            <a:pPr indent="612000" algn="l"/>
            <a:r>
              <a:rPr lang="en-US" altLang="zh-CN" dirty="0"/>
              <a:t>D</a:t>
            </a:r>
            <a:r>
              <a:rPr lang="zh-CN" altLang="en-US" dirty="0"/>
              <a:t>是文档集合。</a:t>
            </a:r>
            <a:endParaRPr lang="en-US" altLang="zh-CN" dirty="0"/>
          </a:p>
        </p:txBody>
      </p:sp>
      <p:pic>
        <p:nvPicPr>
          <p:cNvPr id="4" name="图片 3"/>
          <p:cNvPicPr>
            <a:picLocks noChangeAspect="1"/>
          </p:cNvPicPr>
          <p:nvPr/>
        </p:nvPicPr>
        <p:blipFill>
          <a:blip r:embed="rId2"/>
          <a:stretch>
            <a:fillRect/>
          </a:stretch>
        </p:blipFill>
        <p:spPr>
          <a:xfrm>
            <a:off x="2753945" y="3339525"/>
            <a:ext cx="7102450" cy="1613475"/>
          </a:xfrm>
          <a:prstGeom prst="rect">
            <a:avLst/>
          </a:prstGeom>
        </p:spPr>
      </p:pic>
    </p:spTree>
    <p:extLst>
      <p:ext uri="{BB962C8B-B14F-4D97-AF65-F5344CB8AC3E}">
        <p14:creationId xmlns:p14="http://schemas.microsoft.com/office/powerpoint/2010/main" val="30110869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mc:AlternateContent xmlns:mc="http://schemas.openxmlformats.org/markup-compatibility/2006" xmlns:a14="http://schemas.microsoft.com/office/drawing/2010/main">
        <mc:Choice Requires="a14">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但上述算法的时间复杂度很高。假设有</a:t>
                </a:r>
                <a14:m>
                  <m:oMath xmlns:m="http://schemas.openxmlformats.org/officeDocument/2006/math">
                    <m:r>
                      <a:rPr lang="en-US" altLang="zh-CN" i="1">
                        <a:latin typeface="Cambria Math" panose="02040503050406030204" pitchFamily="18" charset="0"/>
                      </a:rPr>
                      <m:t>𝑁</m:t>
                    </m:r>
                  </m:oMath>
                </a14:m>
                <a:r>
                  <a:rPr lang="zh-CN" altLang="en-US" dirty="0"/>
                  <a:t>个物品，每个物品平均由</a:t>
                </a:r>
                <a14:m>
                  <m:oMath xmlns:m="http://schemas.openxmlformats.org/officeDocument/2006/math">
                    <m:r>
                      <a:rPr lang="en-US" altLang="zh-CN" i="1">
                        <a:latin typeface="Cambria Math" panose="02040503050406030204" pitchFamily="18" charset="0"/>
                      </a:rPr>
                      <m:t>𝑚</m:t>
                    </m:r>
                  </m:oMath>
                </a14:m>
                <a:r>
                  <a:rPr lang="zh-CN" altLang="en-US" dirty="0"/>
                  <a:t>个实体表示，那么这个算法的复杂度是 </a:t>
                </a:r>
                <a14:m>
                  <m:oMath xmlns:m="http://schemas.openxmlformats.org/officeDocument/2006/math">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𝑁</m:t>
                        </m:r>
                      </m:e>
                      <m:sup>
                        <m:r>
                          <a:rPr lang="en-US" altLang="zh-CN" i="1" smtClean="0">
                            <a:latin typeface="Cambria Math" panose="02040503050406030204" pitchFamily="18" charset="0"/>
                          </a:rPr>
                          <m:t>2</m:t>
                        </m:r>
                      </m:sup>
                    </m:sSup>
                    <m:r>
                      <a:rPr lang="en-US" altLang="zh-CN" b="0" i="1" smtClean="0">
                        <a:latin typeface="Cambria Math" panose="02040503050406030204" pitchFamily="18" charset="0"/>
                      </a:rPr>
                      <m:t>𝑚</m:t>
                    </m:r>
                    <m:r>
                      <a:rPr lang="en-US" altLang="zh-CN" b="0" i="1" smtClean="0">
                        <a:latin typeface="Cambria Math" panose="02040503050406030204" pitchFamily="18" charset="0"/>
                      </a:rPr>
                      <m:t>)</m:t>
                    </m:r>
                  </m:oMath>
                </a14:m>
                <a:r>
                  <a:rPr lang="zh-CN" altLang="en-US" dirty="0"/>
                  <a:t>。</a:t>
                </a:r>
                <a:endParaRPr lang="en-US" altLang="zh-CN" dirty="0"/>
              </a:p>
              <a:p>
                <a:pPr indent="612000" algn="l"/>
                <a:r>
                  <a:rPr lang="zh-CN" altLang="en-US" dirty="0"/>
                  <a:t>实际应用中，可以首先通过建立关键词</a:t>
                </a:r>
                <a:r>
                  <a:rPr lang="en-US" altLang="zh-CN" dirty="0"/>
                  <a:t>—</a:t>
                </a:r>
                <a:r>
                  <a:rPr lang="zh-CN" altLang="en-US" dirty="0"/>
                  <a:t>物品的倒排表加速这一计算过程：</a:t>
                </a:r>
                <a:endParaRPr lang="en-US" altLang="zh-CN" dirty="0"/>
              </a:p>
            </p:txBody>
          </p:sp>
        </mc:Choice>
        <mc:Fallback xmlns="">
          <p:sp>
            <p:nvSpPr>
              <p:cNvPr id="3" name="副标题 2">
                <a:extLst>
                  <a:ext uri="{FF2B5EF4-FFF2-40B4-BE49-F238E27FC236}">
                    <a16:creationId xmlns:a16="http://schemas.microsoft.com/office/drawing/2014/main" id="{51123B47-F0FD-42E0-B86C-7702DACEA51C}"/>
                  </a:ext>
                </a:extLst>
              </p:cNvPr>
              <p:cNvSpPr>
                <a:spLocks noGrp="1" noRot="1" noChangeAspect="1" noMove="1" noResize="1" noEditPoints="1" noAdjustHandles="1" noChangeArrowheads="1" noChangeShapeType="1" noTextEdit="1"/>
              </p:cNvSpPr>
              <p:nvPr>
                <p:ph type="subTitle" idx="1"/>
              </p:nvPr>
            </p:nvSpPr>
            <p:spPr>
              <a:xfrm>
                <a:off x="1524000" y="2180491"/>
                <a:ext cx="9144000" cy="3840481"/>
              </a:xfrm>
              <a:blipFill>
                <a:blip r:embed="rId2"/>
                <a:stretch>
                  <a:fillRect l="-1000" t="-206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394574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4. </a:t>
            </a:r>
            <a:r>
              <a:rPr lang="zh-CN" altLang="en-US" sz="3200" b="1" dirty="0">
                <a:effectLst>
                  <a:outerShdw blurRad="38100" dist="38100" dir="2700000" algn="tl">
                    <a:srgbClr val="000000">
                      <a:alpha val="43137"/>
                    </a:srgbClr>
                  </a:outerShdw>
                </a:effectLst>
              </a:rPr>
              <a:t>利用物品的内容信息</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endParaRPr lang="en-US" altLang="zh-CN" dirty="0"/>
          </a:p>
          <a:p>
            <a:pPr indent="612000" algn="l"/>
            <a:endParaRPr lang="en-US" altLang="zh-CN" dirty="0"/>
          </a:p>
          <a:p>
            <a:pPr indent="612000" algn="l"/>
            <a:endParaRPr lang="en-US" altLang="zh-CN" dirty="0"/>
          </a:p>
          <a:p>
            <a:pPr indent="612000" algn="l"/>
            <a:endParaRPr lang="en-US" altLang="zh-CN" dirty="0"/>
          </a:p>
          <a:p>
            <a:pPr indent="612000" algn="l"/>
            <a:endParaRPr lang="en-US" altLang="zh-CN" dirty="0"/>
          </a:p>
          <a:p>
            <a:pPr indent="612000" algn="l"/>
            <a:endParaRPr lang="en-US" altLang="zh-CN" dirty="0"/>
          </a:p>
          <a:p>
            <a:pPr indent="612000" algn="l"/>
            <a:r>
              <a:rPr lang="zh-CN" altLang="en-US" dirty="0"/>
              <a:t>得到物品的相似度之后，可以利用</a:t>
            </a:r>
            <a:r>
              <a:rPr lang="en-US" altLang="zh-CN" dirty="0" err="1"/>
              <a:t>ItemCF</a:t>
            </a:r>
            <a:r>
              <a:rPr lang="zh-CN" altLang="en-US" dirty="0"/>
              <a:t>算法的思想，给用户推荐和他历史上喜欢的物品内容相似的物品。 </a:t>
            </a:r>
            <a:br>
              <a:rPr lang="zh-CN" altLang="en-US" dirty="0"/>
            </a:br>
            <a:endParaRPr lang="en-US" altLang="zh-CN" dirty="0"/>
          </a:p>
          <a:p>
            <a:pPr indent="612000" algn="l"/>
            <a:r>
              <a:rPr lang="en-US" altLang="zh-CN" dirty="0"/>
              <a:t> </a:t>
            </a:r>
          </a:p>
        </p:txBody>
      </p:sp>
      <p:pic>
        <p:nvPicPr>
          <p:cNvPr id="4" name="图片 3"/>
          <p:cNvPicPr>
            <a:picLocks noChangeAspect="1"/>
          </p:cNvPicPr>
          <p:nvPr/>
        </p:nvPicPr>
        <p:blipFill>
          <a:blip r:embed="rId2"/>
          <a:stretch>
            <a:fillRect/>
          </a:stretch>
        </p:blipFill>
        <p:spPr>
          <a:xfrm>
            <a:off x="1341120" y="2056569"/>
            <a:ext cx="10835187" cy="2759271"/>
          </a:xfrm>
          <a:prstGeom prst="rect">
            <a:avLst/>
          </a:prstGeom>
        </p:spPr>
      </p:pic>
    </p:spTree>
    <p:extLst>
      <p:ext uri="{BB962C8B-B14F-4D97-AF65-F5344CB8AC3E}">
        <p14:creationId xmlns:p14="http://schemas.microsoft.com/office/powerpoint/2010/main" val="238484198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8E2ABE-C5F2-41EE-8C18-71E53C0DE68D}"/>
              </a:ext>
            </a:extLst>
          </p:cNvPr>
          <p:cNvSpPr>
            <a:spLocks noGrp="1"/>
          </p:cNvSpPr>
          <p:nvPr>
            <p:ph type="ctrTitle"/>
          </p:nvPr>
        </p:nvSpPr>
        <p:spPr>
          <a:xfrm>
            <a:off x="1524000" y="1122364"/>
            <a:ext cx="9144000" cy="720504"/>
          </a:xfrm>
        </p:spPr>
        <p:txBody>
          <a:bodyPr>
            <a:normAutofit/>
          </a:bodyPr>
          <a:lstStyle/>
          <a:p>
            <a:pPr algn="l"/>
            <a:r>
              <a:rPr lang="en-US" altLang="zh-CN" sz="3200" b="1" dirty="0">
                <a:effectLst>
                  <a:outerShdw blurRad="38100" dist="38100" dir="2700000" algn="tl">
                    <a:srgbClr val="000000">
                      <a:alpha val="43137"/>
                    </a:srgbClr>
                  </a:outerShdw>
                </a:effectLst>
              </a:rPr>
              <a:t>5. </a:t>
            </a:r>
            <a:r>
              <a:rPr lang="zh-CN" altLang="en-US" sz="3200" b="1" dirty="0">
                <a:effectLst>
                  <a:outerShdw blurRad="38100" dist="38100" dir="2700000" algn="tl">
                    <a:srgbClr val="000000">
                      <a:alpha val="43137"/>
                    </a:srgbClr>
                  </a:outerShdw>
                </a:effectLst>
              </a:rPr>
              <a:t>发挥专家的作用</a:t>
            </a:r>
          </a:p>
        </p:txBody>
      </p:sp>
      <p:sp>
        <p:nvSpPr>
          <p:cNvPr id="3" name="副标题 2">
            <a:extLst>
              <a:ext uri="{FF2B5EF4-FFF2-40B4-BE49-F238E27FC236}">
                <a16:creationId xmlns:a16="http://schemas.microsoft.com/office/drawing/2014/main" id="{51123B47-F0FD-42E0-B86C-7702DACEA51C}"/>
              </a:ext>
            </a:extLst>
          </p:cNvPr>
          <p:cNvSpPr>
            <a:spLocks noGrp="1"/>
          </p:cNvSpPr>
          <p:nvPr>
            <p:ph type="subTitle" idx="1"/>
          </p:nvPr>
        </p:nvSpPr>
        <p:spPr>
          <a:xfrm>
            <a:off x="1524000" y="2180491"/>
            <a:ext cx="9144000" cy="3840481"/>
          </a:xfrm>
        </p:spPr>
        <p:txBody>
          <a:bodyPr>
            <a:noAutofit/>
          </a:bodyPr>
          <a:lstStyle/>
          <a:p>
            <a:pPr indent="612000" algn="l"/>
            <a:r>
              <a:rPr lang="zh-CN" altLang="en-US" dirty="0"/>
              <a:t>很多推荐系统在建立时，既没有用户的行为数据，也没有充足的物品内容信息来计算准确的物品相似度。那么，为了在推荐系统建立时就让用户得到比较好的体验，很多系统都利用专家进行标注。</a:t>
            </a:r>
            <a:endParaRPr lang="en-US" altLang="zh-CN" dirty="0"/>
          </a:p>
          <a:p>
            <a:pPr indent="612000" algn="l"/>
            <a:r>
              <a:rPr lang="zh-CN" altLang="en-US" dirty="0"/>
              <a:t>例：</a:t>
            </a:r>
            <a:endParaRPr lang="en-US" altLang="zh-CN" dirty="0"/>
          </a:p>
          <a:p>
            <a:pPr indent="612000" algn="l"/>
            <a:r>
              <a:rPr lang="en-US" altLang="zh-CN" dirty="0"/>
              <a:t>Pandora</a:t>
            </a:r>
            <a:r>
              <a:rPr lang="zh-CN" altLang="en-US" dirty="0"/>
              <a:t>（一个给用户播放音乐的个性化电台应用 ）使用了</a:t>
            </a:r>
            <a:r>
              <a:rPr lang="en-US" altLang="zh-CN" dirty="0"/>
              <a:t>400</a:t>
            </a:r>
            <a:r>
              <a:rPr lang="zh-CN" altLang="en-US" dirty="0"/>
              <a:t>多个特征（基因）标注所有的歌曲，标注后每首歌都可以表示为一个</a:t>
            </a:r>
            <a:r>
              <a:rPr lang="en-US" altLang="zh-CN" dirty="0"/>
              <a:t>400</a:t>
            </a:r>
            <a:r>
              <a:rPr lang="zh-CN" altLang="en-US" dirty="0"/>
              <a:t>维的向量，然后通过向量相似度算法可以计算出歌曲的相似度。 </a:t>
            </a:r>
            <a:br>
              <a:rPr lang="zh-CN" altLang="en-US" dirty="0"/>
            </a:br>
            <a:r>
              <a:rPr lang="zh-CN" altLang="en-US" dirty="0"/>
              <a:t> </a:t>
            </a:r>
            <a:br>
              <a:rPr lang="zh-CN" altLang="en-US" dirty="0"/>
            </a:br>
            <a:endParaRPr lang="en-US" altLang="zh-CN" dirty="0"/>
          </a:p>
        </p:txBody>
      </p:sp>
    </p:spTree>
    <p:extLst>
      <p:ext uri="{BB962C8B-B14F-4D97-AF65-F5344CB8AC3E}">
        <p14:creationId xmlns:p14="http://schemas.microsoft.com/office/powerpoint/2010/main" val="26755326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837C40-CA3D-420F-A637-853068D1FA41}"/>
              </a:ext>
            </a:extLst>
          </p:cNvPr>
          <p:cNvSpPr>
            <a:spLocks noGrp="1"/>
          </p:cNvSpPr>
          <p:nvPr>
            <p:ph type="ctrTitle"/>
          </p:nvPr>
        </p:nvSpPr>
        <p:spPr/>
        <p:txBody>
          <a:bodyPr>
            <a:normAutofit fontScale="90000"/>
          </a:bodyPr>
          <a:lstStyle/>
          <a:p>
            <a:r>
              <a:rPr lang="zh-Hans" altLang="en-US" sz="5300" dirty="0"/>
              <a:t>推荐系统的评价：</a:t>
            </a:r>
            <a:r>
              <a:rPr lang="zh-CN" altLang="en-US" sz="5300" dirty="0"/>
              <a:t>灰色关联分析</a:t>
            </a:r>
            <a:br>
              <a:rPr lang="en-US" altLang="zh-CN" dirty="0"/>
            </a:br>
            <a:r>
              <a:rPr lang="en-US" altLang="zh-CN" sz="3100" dirty="0"/>
              <a:t>Recommend </a:t>
            </a:r>
            <a:r>
              <a:rPr lang="en-US" altLang="zh-Hans" sz="3100" dirty="0"/>
              <a:t>S</a:t>
            </a:r>
            <a:r>
              <a:rPr lang="en-US" altLang="zh-CN" sz="3100" dirty="0"/>
              <a:t>ystem </a:t>
            </a:r>
            <a:r>
              <a:rPr lang="en-US" altLang="zh-Hans" sz="3100" dirty="0"/>
              <a:t>E</a:t>
            </a:r>
            <a:r>
              <a:rPr lang="en-US" altLang="zh-CN" sz="3100" dirty="0"/>
              <a:t>valuation: </a:t>
            </a:r>
            <a:r>
              <a:rPr lang="en-US" altLang="zh-Hans" sz="3100" dirty="0"/>
              <a:t>G</a:t>
            </a:r>
            <a:r>
              <a:rPr lang="en-US" altLang="zh-CN" sz="3100" dirty="0"/>
              <a:t>rey </a:t>
            </a:r>
            <a:r>
              <a:rPr lang="en-US" altLang="zh-Hans" sz="3100" dirty="0"/>
              <a:t>C</a:t>
            </a:r>
            <a:r>
              <a:rPr lang="en-US" altLang="zh-CN" sz="3100" dirty="0"/>
              <a:t>orrelation </a:t>
            </a:r>
            <a:r>
              <a:rPr lang="en-US" altLang="zh-Hans" sz="3100" dirty="0"/>
              <a:t>A</a:t>
            </a:r>
            <a:r>
              <a:rPr lang="en-US" altLang="zh-CN" sz="3100" dirty="0"/>
              <a:t>nalysis.</a:t>
            </a:r>
            <a:endParaRPr lang="zh-CN" altLang="en-US" dirty="0"/>
          </a:p>
        </p:txBody>
      </p:sp>
      <p:sp>
        <p:nvSpPr>
          <p:cNvPr id="3" name="副标题 2">
            <a:extLst>
              <a:ext uri="{FF2B5EF4-FFF2-40B4-BE49-F238E27FC236}">
                <a16:creationId xmlns:a16="http://schemas.microsoft.com/office/drawing/2014/main" id="{0DF531CD-7E25-44CE-A036-40AE1BBCB098}"/>
              </a:ext>
            </a:extLst>
          </p:cNvPr>
          <p:cNvSpPr>
            <a:spLocks noGrp="1"/>
          </p:cNvSpPr>
          <p:nvPr>
            <p:ph type="subTitle" idx="1"/>
          </p:nvPr>
        </p:nvSpPr>
        <p:spPr/>
        <p:txBody>
          <a:bodyPr/>
          <a:lstStyle/>
          <a:p>
            <a:endParaRPr lang="en-US" altLang="zh-Hans" dirty="0"/>
          </a:p>
          <a:p>
            <a:r>
              <a:rPr lang="zh-Hans" altLang="en-US" dirty="0"/>
              <a:t>惠自乐</a:t>
            </a:r>
            <a:r>
              <a:rPr lang="zh-CN" altLang="en-US" dirty="0"/>
              <a:t>   </a:t>
            </a:r>
            <a:r>
              <a:rPr lang="en-US" altLang="zh-CN" dirty="0"/>
              <a:t>51174500</a:t>
            </a:r>
            <a:r>
              <a:rPr lang="en-US" altLang="zh-Hans" dirty="0"/>
              <a:t>096</a:t>
            </a:r>
            <a:endParaRPr lang="zh-CN" altLang="en-US" dirty="0"/>
          </a:p>
        </p:txBody>
      </p:sp>
    </p:spTree>
    <p:extLst>
      <p:ext uri="{BB962C8B-B14F-4D97-AF65-F5344CB8AC3E}">
        <p14:creationId xmlns:p14="http://schemas.microsoft.com/office/powerpoint/2010/main" val="183834801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615A8-1413-4DDA-86E3-2C8C67F766A0}"/>
              </a:ext>
            </a:extLst>
          </p:cNvPr>
          <p:cNvSpPr>
            <a:spLocks noGrp="1"/>
          </p:cNvSpPr>
          <p:nvPr>
            <p:ph type="title"/>
          </p:nvPr>
        </p:nvSpPr>
        <p:spPr/>
        <p:txBody>
          <a:bodyPr/>
          <a:lstStyle/>
          <a:p>
            <a:r>
              <a:rPr lang="zh-CN" altLang="en-US" dirty="0"/>
              <a:t>主要内容</a:t>
            </a:r>
          </a:p>
        </p:txBody>
      </p:sp>
      <p:sp>
        <p:nvSpPr>
          <p:cNvPr id="3" name="内容占位符 2">
            <a:extLst>
              <a:ext uri="{FF2B5EF4-FFF2-40B4-BE49-F238E27FC236}">
                <a16:creationId xmlns:a16="http://schemas.microsoft.com/office/drawing/2014/main" id="{18A56110-D54B-4392-8A7B-6C5D26D02A5A}"/>
              </a:ext>
            </a:extLst>
          </p:cNvPr>
          <p:cNvSpPr>
            <a:spLocks noGrp="1"/>
          </p:cNvSpPr>
          <p:nvPr>
            <p:ph idx="1"/>
          </p:nvPr>
        </p:nvSpPr>
        <p:spPr/>
        <p:txBody>
          <a:bodyPr/>
          <a:lstStyle/>
          <a:p>
            <a:r>
              <a:rPr lang="zh-Hans" altLang="en-US" dirty="0"/>
              <a:t>推荐系统评价标准</a:t>
            </a:r>
            <a:endParaRPr lang="en-US" altLang="zh-Hans" dirty="0"/>
          </a:p>
          <a:p>
            <a:r>
              <a:rPr lang="zh-Hans" altLang="en-US" dirty="0"/>
              <a:t>推荐系统评价方法</a:t>
            </a:r>
            <a:endParaRPr lang="en-US" altLang="zh-Hans" dirty="0"/>
          </a:p>
          <a:p>
            <a:r>
              <a:rPr lang="zh-CN" altLang="en-US" dirty="0"/>
              <a:t>灰色关联分析</a:t>
            </a:r>
            <a:r>
              <a:rPr lang="zh-Hans" altLang="en-US" dirty="0"/>
              <a:t>原理</a:t>
            </a:r>
            <a:endParaRPr lang="en-US" altLang="zh-Hans" dirty="0"/>
          </a:p>
          <a:p>
            <a:r>
              <a:rPr lang="zh-CN" altLang="en-US" dirty="0"/>
              <a:t>灰色关联分析步</a:t>
            </a:r>
            <a:r>
              <a:rPr lang="zh-Hans" altLang="en-US" dirty="0"/>
              <a:t>骤</a:t>
            </a:r>
            <a:endParaRPr lang="en-US" altLang="zh-Hans" dirty="0"/>
          </a:p>
          <a:p>
            <a:r>
              <a:rPr lang="zh-Hans" altLang="en-US" dirty="0"/>
              <a:t>灰度关联分析</a:t>
            </a:r>
            <a:r>
              <a:rPr lang="zh-CN" altLang="en-US" dirty="0"/>
              <a:t>优缺点</a:t>
            </a:r>
            <a:endParaRPr lang="en-US" altLang="zh-CN" dirty="0"/>
          </a:p>
        </p:txBody>
      </p:sp>
    </p:spTree>
    <p:extLst>
      <p:ext uri="{BB962C8B-B14F-4D97-AF65-F5344CB8AC3E}">
        <p14:creationId xmlns:p14="http://schemas.microsoft.com/office/powerpoint/2010/main" val="211890752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Hans" altLang="en-US" dirty="0"/>
              <a:t>推荐系统评价标准</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CN" altLang="zh-CN" dirty="0"/>
              <a:t>准确性</a:t>
            </a:r>
            <a:endParaRPr lang="en-US" altLang="zh-CN" dirty="0"/>
          </a:p>
          <a:p>
            <a:r>
              <a:rPr lang="zh-Hans" altLang="en-US" dirty="0"/>
              <a:t>使</a:t>
            </a:r>
            <a:r>
              <a:rPr lang="zh-CN" altLang="zh-CN" dirty="0"/>
              <a:t>用户满意的能力</a:t>
            </a:r>
            <a:endParaRPr lang="en-US" altLang="zh-CN" dirty="0"/>
          </a:p>
          <a:p>
            <a:r>
              <a:rPr lang="zh-Hans" altLang="en-US" dirty="0"/>
              <a:t>使</a:t>
            </a:r>
            <a:r>
              <a:rPr lang="zh-CN" altLang="zh-CN" dirty="0"/>
              <a:t>用户</a:t>
            </a:r>
            <a:r>
              <a:rPr lang="zh-Hans" altLang="en-US" dirty="0"/>
              <a:t>提供者</a:t>
            </a:r>
            <a:r>
              <a:rPr lang="zh-CN" altLang="zh-CN" dirty="0"/>
              <a:t>的能力</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2339053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0720" y="772841"/>
            <a:ext cx="8136904" cy="5253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19414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en-US" dirty="0"/>
              <a:t>准确性</a:t>
            </a:r>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Hans" altLang="en-US" dirty="0">
                <a:ea typeface="DengXian" panose="02010600030101010101" pitchFamily="2" charset="-122"/>
                <a:cs typeface="Times New Roman" panose="02020603050405020304" pitchFamily="18" charset="0"/>
              </a:rPr>
              <a:t>定义：</a:t>
            </a:r>
            <a:r>
              <a:rPr lang="zh-CN" altLang="zh-CN" dirty="0">
                <a:ea typeface="DengXian" panose="02010600030101010101" pitchFamily="2" charset="-122"/>
                <a:cs typeface="Times New Roman" panose="02020603050405020304" pitchFamily="18" charset="0"/>
              </a:rPr>
              <a:t>满足个人用户信息需求的能力</a:t>
            </a:r>
            <a:r>
              <a:rPr lang="zh-Hans" altLang="en-US" dirty="0">
                <a:ea typeface="DengXian" panose="02010600030101010101" pitchFamily="2" charset="-122"/>
                <a:cs typeface="Times New Roman" panose="02020603050405020304" pitchFamily="18" charset="0"/>
              </a:rPr>
              <a:t>。</a:t>
            </a:r>
            <a:endParaRPr lang="en-US" altLang="zh-Hans" dirty="0">
              <a:ea typeface="DengXian" panose="02010600030101010101" pitchFamily="2" charset="-122"/>
              <a:cs typeface="Times New Roman" panose="02020603050405020304" pitchFamily="18" charset="0"/>
            </a:endParaRPr>
          </a:p>
          <a:p>
            <a:r>
              <a:rPr lang="zh-Hans" altLang="en-US" dirty="0">
                <a:ea typeface="DengXian" panose="02010600030101010101" pitchFamily="2" charset="-122"/>
                <a:cs typeface="Times New Roman" panose="02020603050405020304" pitchFamily="18" charset="0"/>
              </a:rPr>
              <a:t>作用：对一个好的推荐系统贡献最大。</a:t>
            </a:r>
            <a:endParaRPr lang="en-US" altLang="zh-Hans" dirty="0">
              <a:ea typeface="DengXian" panose="02010600030101010101" pitchFamily="2" charset="-122"/>
              <a:cs typeface="Times New Roman" panose="02020603050405020304" pitchFamily="18" charset="0"/>
            </a:endParaRPr>
          </a:p>
          <a:p>
            <a:r>
              <a:rPr lang="zh-Hans" altLang="en-US" dirty="0">
                <a:ea typeface="DengXian" panose="02010600030101010101" pitchFamily="2" charset="-122"/>
                <a:cs typeface="Times New Roman" panose="02020603050405020304" pitchFamily="18" charset="0"/>
              </a:rPr>
              <a:t>评价：推荐给用户的项目</a:t>
            </a:r>
            <a:r>
              <a:rPr lang="zh-CN" altLang="en-US" dirty="0">
                <a:ea typeface="DengXian" panose="02010600030101010101" pitchFamily="2" charset="-122"/>
                <a:cs typeface="Times New Roman" panose="02020603050405020304" pitchFamily="18" charset="0"/>
              </a:rPr>
              <a:t>相关性越</a:t>
            </a:r>
            <a:r>
              <a:rPr lang="zh-Hans" altLang="en-US" dirty="0">
                <a:ea typeface="DengXian" panose="02010600030101010101" pitchFamily="2" charset="-122"/>
                <a:cs typeface="Times New Roman" panose="02020603050405020304" pitchFamily="18" charset="0"/>
              </a:rPr>
              <a:t>多</a:t>
            </a:r>
            <a:r>
              <a:rPr lang="zh-CN" altLang="en-US" dirty="0">
                <a:ea typeface="DengXian" panose="02010600030101010101" pitchFamily="2" charset="-122"/>
                <a:cs typeface="Times New Roman" panose="02020603050405020304" pitchFamily="18" charset="0"/>
              </a:rPr>
              <a:t>，不相关条目越少，它就越准确。</a:t>
            </a:r>
            <a:endParaRPr lang="en-US" altLang="zh-CN" dirty="0"/>
          </a:p>
        </p:txBody>
      </p:sp>
    </p:spTree>
    <p:extLst>
      <p:ext uri="{BB962C8B-B14F-4D97-AF65-F5344CB8AC3E}">
        <p14:creationId xmlns:p14="http://schemas.microsoft.com/office/powerpoint/2010/main" val="9028562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zh-CN" dirty="0"/>
              <a:t>用户满意度</a:t>
            </a:r>
            <a:endParaRPr lang="en-US" altLang="zh-CN"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pPr marL="0" indent="0">
              <a:buNone/>
            </a:pPr>
            <a:r>
              <a:rPr lang="zh-Hans" altLang="en-US" dirty="0"/>
              <a:t>思考一个问题：提供</a:t>
            </a:r>
            <a:r>
              <a:rPr lang="zh-CN" altLang="zh-CN" dirty="0"/>
              <a:t>最相关的项目的系统，</a:t>
            </a:r>
            <a:r>
              <a:rPr lang="zh-Hans" altLang="en-US" dirty="0"/>
              <a:t>就是</a:t>
            </a:r>
            <a:r>
              <a:rPr lang="zh-CN" altLang="zh-CN" dirty="0"/>
              <a:t>满足用户的需求</a:t>
            </a:r>
            <a:r>
              <a:rPr lang="zh-Hans" altLang="en-US" dirty="0"/>
              <a:t>？</a:t>
            </a:r>
            <a:endParaRPr lang="en-US" altLang="zh-Hans" dirty="0"/>
          </a:p>
          <a:p>
            <a:pPr marL="0" indent="0">
              <a:buNone/>
            </a:pPr>
            <a:endParaRPr lang="en-US" altLang="zh-Hans" dirty="0"/>
          </a:p>
          <a:p>
            <a:r>
              <a:rPr lang="zh-CN" altLang="zh-CN" dirty="0"/>
              <a:t>额外的因素影响用户满意度</a:t>
            </a:r>
            <a:r>
              <a:rPr lang="zh-Hans" altLang="en-US" dirty="0"/>
              <a:t>：</a:t>
            </a:r>
            <a:r>
              <a:rPr lang="zh-CN" altLang="zh-CN" dirty="0"/>
              <a:t>意外发现</a:t>
            </a:r>
            <a:r>
              <a:rPr lang="zh-Hans" altLang="en-US" dirty="0"/>
              <a:t>（给我一些惊喜）、</a:t>
            </a:r>
            <a:r>
              <a:rPr lang="zh-CN" altLang="zh-CN" dirty="0"/>
              <a:t>等待</a:t>
            </a:r>
            <a:r>
              <a:rPr lang="zh-Hans" altLang="en-US" dirty="0"/>
              <a:t>推荐的</a:t>
            </a:r>
            <a:r>
              <a:rPr lang="zh-CN" altLang="zh-CN" dirty="0"/>
              <a:t>时间</a:t>
            </a:r>
            <a:r>
              <a:rPr lang="zh-Hans" altLang="en-US" dirty="0"/>
              <a:t>、个体特点对待同一种推荐的不同反应（如年龄等）、商业化的因素（对是否</a:t>
            </a:r>
            <a:r>
              <a:rPr lang="en-US" altLang="zh-Hans" dirty="0"/>
              <a:t>VIP</a:t>
            </a:r>
            <a:r>
              <a:rPr lang="zh-Hans" altLang="en-US" dirty="0"/>
              <a:t>提供区别服务）等。</a:t>
            </a:r>
            <a:endParaRPr lang="en-US" altLang="zh-CN" dirty="0"/>
          </a:p>
        </p:txBody>
      </p:sp>
    </p:spTree>
    <p:extLst>
      <p:ext uri="{BB962C8B-B14F-4D97-AF65-F5344CB8AC3E}">
        <p14:creationId xmlns:p14="http://schemas.microsoft.com/office/powerpoint/2010/main" val="32934558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zh-CN" dirty="0"/>
              <a:t>提供者满意度</a:t>
            </a:r>
            <a:endParaRPr lang="en-US" altLang="zh-CN"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60781" y="1513753"/>
            <a:ext cx="10515600" cy="4351338"/>
          </a:xfrm>
        </p:spPr>
        <p:txBody>
          <a:bodyPr/>
          <a:lstStyle/>
          <a:p>
            <a:pPr marL="0" indent="0">
              <a:buNone/>
            </a:pPr>
            <a:endParaRPr lang="en-US" altLang="zh-Hans" dirty="0"/>
          </a:p>
          <a:p>
            <a:r>
              <a:rPr lang="zh-CN" altLang="en-US" dirty="0"/>
              <a:t>供应商</a:t>
            </a:r>
          </a:p>
          <a:p>
            <a:pPr marL="0" indent="0">
              <a:buNone/>
            </a:pPr>
            <a:r>
              <a:rPr lang="zh-CN" altLang="en-US" dirty="0"/>
              <a:t>低成本：劳动力、磁盘存储、内存、</a:t>
            </a:r>
            <a:r>
              <a:rPr lang="en-US" altLang="zh-CN" dirty="0"/>
              <a:t>CPU</a:t>
            </a:r>
            <a:r>
              <a:rPr lang="zh-CN" altLang="en-US" dirty="0"/>
              <a:t>功率和流量</a:t>
            </a:r>
            <a:endParaRPr lang="en-US" altLang="zh-CN" dirty="0"/>
          </a:p>
          <a:p>
            <a:r>
              <a:rPr lang="zh-CN" altLang="zh-CN" dirty="0"/>
              <a:t>出版商</a:t>
            </a:r>
            <a:endParaRPr lang="en-US" altLang="zh-CN" dirty="0"/>
          </a:p>
          <a:p>
            <a:pPr marL="0" indent="0">
              <a:buNone/>
            </a:pPr>
            <a:r>
              <a:rPr lang="zh-Hans" altLang="en-US" dirty="0"/>
              <a:t>高利润：推荐利润率高的产品（与用户满意度矛盾）</a:t>
            </a:r>
            <a:endParaRPr lang="en-US" altLang="zh-Hans" dirty="0"/>
          </a:p>
          <a:p>
            <a:pPr marL="0" indent="0">
              <a:buNone/>
            </a:pPr>
            <a:r>
              <a:rPr lang="zh-Hans" altLang="en-US" dirty="0"/>
              <a:t>用户较长活动时间：推荐时间较长的文章，视频等</a:t>
            </a:r>
            <a:endParaRPr lang="zh-CN" altLang="en-US" dirty="0"/>
          </a:p>
        </p:txBody>
      </p:sp>
    </p:spTree>
    <p:extLst>
      <p:ext uri="{BB962C8B-B14F-4D97-AF65-F5344CB8AC3E}">
        <p14:creationId xmlns:p14="http://schemas.microsoft.com/office/powerpoint/2010/main" val="191546153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Hans" altLang="en-US" dirty="0"/>
              <a:t>通用情况：在</a:t>
            </a:r>
            <a:r>
              <a:rPr lang="zh-CN" altLang="zh-CN" dirty="0"/>
              <a:t>三个因素之间的权衡</a:t>
            </a:r>
            <a:endParaRPr lang="en-US" altLang="zh-CN"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647133" y="1390922"/>
            <a:ext cx="10515600" cy="4351338"/>
          </a:xfrm>
        </p:spPr>
        <p:txBody>
          <a:bodyPr/>
          <a:lstStyle/>
          <a:p>
            <a:pPr marL="0" indent="0">
              <a:buNone/>
            </a:pPr>
            <a:endParaRPr lang="en-US" altLang="zh-Hans" dirty="0"/>
          </a:p>
          <a:p>
            <a:r>
              <a:rPr lang="zh-CN" altLang="zh-CN" dirty="0"/>
              <a:t>聚类会极大地减少运行时间，从而降低成本，但也会降低</a:t>
            </a:r>
            <a:r>
              <a:rPr lang="zh-Hans" altLang="en-US" dirty="0"/>
              <a:t>准确性</a:t>
            </a:r>
            <a:endParaRPr lang="en-US" altLang="zh-Hans" dirty="0"/>
          </a:p>
          <a:p>
            <a:r>
              <a:rPr lang="zh-CN" altLang="zh-CN" dirty="0"/>
              <a:t>当主要目标是产生收入时，用户满意度可能会受到影响</a:t>
            </a:r>
            <a:endParaRPr lang="en-US" altLang="zh-CN" dirty="0"/>
          </a:p>
          <a:p>
            <a:r>
              <a:rPr lang="zh-Hans" altLang="en-US" dirty="0"/>
              <a:t>用</a:t>
            </a:r>
            <a:r>
              <a:rPr lang="zh-CN" altLang="zh-CN" dirty="0"/>
              <a:t>户满意度永远不会太低，因为用户可能会完全忽略这些建议。</a:t>
            </a:r>
            <a:endParaRPr lang="en-US" altLang="zh-CN" dirty="0"/>
          </a:p>
        </p:txBody>
      </p:sp>
    </p:spTree>
    <p:extLst>
      <p:ext uri="{BB962C8B-B14F-4D97-AF65-F5344CB8AC3E}">
        <p14:creationId xmlns:p14="http://schemas.microsoft.com/office/powerpoint/2010/main" val="24173538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Hans" altLang="en-US" dirty="0"/>
              <a:t>推荐系统评价存在的问题</a:t>
            </a:r>
            <a:endParaRPr lang="en-US" altLang="zh-CN"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459161"/>
            <a:ext cx="10515600" cy="4351338"/>
          </a:xfrm>
        </p:spPr>
        <p:txBody>
          <a:bodyPr/>
          <a:lstStyle/>
          <a:p>
            <a:pPr marL="0" indent="0">
              <a:buNone/>
            </a:pPr>
            <a:endParaRPr lang="en-US" altLang="zh-Hans" dirty="0"/>
          </a:p>
          <a:p>
            <a:r>
              <a:rPr lang="zh-Hans" altLang="en-US" dirty="0"/>
              <a:t>准确性</a:t>
            </a:r>
            <a:r>
              <a:rPr lang="zh-CN" altLang="zh-CN" dirty="0"/>
              <a:t>、用户满意度和提供者满意度三个特性如何被量化和比较</a:t>
            </a:r>
            <a:r>
              <a:rPr lang="zh-Hans" altLang="en-US" dirty="0"/>
              <a:t>？</a:t>
            </a:r>
            <a:endParaRPr lang="en-US" altLang="zh-Hans" dirty="0"/>
          </a:p>
          <a:p>
            <a:endParaRPr lang="en-US" altLang="zh-Hans" dirty="0"/>
          </a:p>
          <a:p>
            <a:r>
              <a:rPr lang="zh-Hans" altLang="en-US" dirty="0"/>
              <a:t>除了</a:t>
            </a:r>
            <a:r>
              <a:rPr lang="zh-CN" altLang="zh-CN" dirty="0"/>
              <a:t>很容易</a:t>
            </a:r>
            <a:r>
              <a:rPr lang="zh-Hans" altLang="en-US" dirty="0"/>
              <a:t>量化的量，如</a:t>
            </a:r>
            <a:r>
              <a:rPr lang="zh-CN" altLang="zh-CN" dirty="0"/>
              <a:t>运行时</a:t>
            </a:r>
            <a:r>
              <a:rPr lang="zh-Hans" altLang="en-US" dirty="0"/>
              <a:t>间</a:t>
            </a:r>
            <a:r>
              <a:rPr lang="zh-CN" altLang="zh-CN" dirty="0"/>
              <a:t>、成本和收入</a:t>
            </a:r>
            <a:r>
              <a:rPr lang="zh-Hans" altLang="en-US" dirty="0"/>
              <a:t>等，</a:t>
            </a:r>
            <a:r>
              <a:rPr lang="zh-CN" altLang="zh-CN" dirty="0"/>
              <a:t>为了测量推荐人的准确性和测量用户满意度，常用的有三种评价方法</a:t>
            </a:r>
            <a:r>
              <a:rPr lang="en-US" altLang="zh-CN" dirty="0"/>
              <a:t>:</a:t>
            </a:r>
            <a:r>
              <a:rPr lang="zh-CN" altLang="zh-CN" dirty="0"/>
              <a:t>用户研究、在线评价和离线评价</a:t>
            </a:r>
            <a:endParaRPr lang="en-US" altLang="zh-CN" dirty="0"/>
          </a:p>
        </p:txBody>
      </p:sp>
    </p:spTree>
    <p:extLst>
      <p:ext uri="{BB962C8B-B14F-4D97-AF65-F5344CB8AC3E}">
        <p14:creationId xmlns:p14="http://schemas.microsoft.com/office/powerpoint/2010/main" val="5403847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normAutofit/>
          </a:bodyPr>
          <a:lstStyle/>
          <a:p>
            <a:r>
              <a:rPr lang="zh-CN" altLang="zh-CN" dirty="0"/>
              <a:t>用户研究</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Hans" altLang="en-US" dirty="0"/>
              <a:t>用户对算法的平均推荐率。</a:t>
            </a:r>
            <a:endParaRPr lang="en-US" altLang="zh-CN" dirty="0"/>
          </a:p>
        </p:txBody>
      </p:sp>
    </p:spTree>
    <p:extLst>
      <p:ext uri="{BB962C8B-B14F-4D97-AF65-F5344CB8AC3E}">
        <p14:creationId xmlns:p14="http://schemas.microsoft.com/office/powerpoint/2010/main" val="26838401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zh-CN" dirty="0"/>
              <a:t>在线评估</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lstStyle/>
          <a:p>
            <a:r>
              <a:rPr lang="zh-CN" altLang="zh-CN" dirty="0"/>
              <a:t>用户使用真实世界的系统时，系统观察用户接受推荐的频率</a:t>
            </a:r>
            <a:r>
              <a:rPr lang="zh-Hans" altLang="en-US" dirty="0"/>
              <a:t>。</a:t>
            </a:r>
            <a:r>
              <a:rPr lang="zh-CN" altLang="zh-CN" dirty="0"/>
              <a:t>验收通常是通过点击率</a:t>
            </a:r>
            <a:r>
              <a:rPr lang="en-US" altLang="zh-CN" dirty="0"/>
              <a:t>(CTR)</a:t>
            </a:r>
            <a:r>
              <a:rPr lang="zh-CN" altLang="zh-CN" dirty="0"/>
              <a:t>来衡量的，即点击推荐的比率</a:t>
            </a:r>
            <a:r>
              <a:rPr lang="zh-Hans" altLang="en-US" dirty="0"/>
              <a:t>。</a:t>
            </a:r>
            <a:endParaRPr lang="en-US" altLang="zh-CN" dirty="0"/>
          </a:p>
        </p:txBody>
      </p:sp>
    </p:spTree>
    <p:extLst>
      <p:ext uri="{BB962C8B-B14F-4D97-AF65-F5344CB8AC3E}">
        <p14:creationId xmlns:p14="http://schemas.microsoft.com/office/powerpoint/2010/main" val="410517819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zh-CN" dirty="0"/>
              <a:t>离线评估</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normAutofit/>
          </a:bodyPr>
          <a:lstStyle/>
          <a:p>
            <a:r>
              <a:rPr lang="zh-CN" altLang="zh-CN" dirty="0"/>
              <a:t>使用</a:t>
            </a:r>
            <a:r>
              <a:rPr lang="zh-Hans" altLang="en-US" dirty="0"/>
              <a:t>一个</a:t>
            </a:r>
            <a:r>
              <a:rPr lang="zh-CN" altLang="zh-CN" dirty="0"/>
              <a:t>从中删除</a:t>
            </a:r>
            <a:r>
              <a:rPr lang="zh-Hans" altLang="en-US" dirty="0"/>
              <a:t>了</a:t>
            </a:r>
            <a:r>
              <a:rPr lang="zh-CN" altLang="zh-CN" dirty="0"/>
              <a:t>一些信息的预编译离线数据集。</a:t>
            </a:r>
            <a:endParaRPr lang="en-US" altLang="zh-CN" dirty="0"/>
          </a:p>
          <a:p>
            <a:r>
              <a:rPr lang="zh-Hans" altLang="en-US" dirty="0"/>
              <a:t>用推荐算法对此数据集进行分析。</a:t>
            </a:r>
            <a:endParaRPr lang="en-US" altLang="zh-Hans" dirty="0"/>
          </a:p>
          <a:p>
            <a:r>
              <a:rPr lang="zh-Hans" altLang="en-US" dirty="0"/>
              <a:t>最后，观察</a:t>
            </a:r>
            <a:r>
              <a:rPr lang="zh-CN" altLang="zh-CN" dirty="0"/>
              <a:t>推荐算法</a:t>
            </a:r>
            <a:r>
              <a:rPr lang="zh-Hans" altLang="en-US" dirty="0"/>
              <a:t>推荐被删除的信息的比率。</a:t>
            </a:r>
            <a:endParaRPr lang="en-US" altLang="zh-Hans" dirty="0"/>
          </a:p>
        </p:txBody>
      </p:sp>
    </p:spTree>
    <p:extLst>
      <p:ext uri="{BB962C8B-B14F-4D97-AF65-F5344CB8AC3E}">
        <p14:creationId xmlns:p14="http://schemas.microsoft.com/office/powerpoint/2010/main" val="11105754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CN" altLang="zh-CN" dirty="0"/>
              <a:t>三种评估方法</a:t>
            </a:r>
            <a:r>
              <a:rPr lang="zh-Hans" altLang="en-US" dirty="0"/>
              <a:t>谁</a:t>
            </a:r>
            <a:r>
              <a:rPr lang="zh-CN" altLang="zh-CN" dirty="0"/>
              <a:t>是最合适的仍</a:t>
            </a:r>
            <a:r>
              <a:rPr lang="zh-Hans" altLang="en-US" dirty="0"/>
              <a:t>存</a:t>
            </a:r>
            <a:r>
              <a:rPr lang="zh-CN" altLang="zh-CN" dirty="0"/>
              <a:t>在争论</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normAutofit/>
          </a:bodyPr>
          <a:lstStyle/>
          <a:p>
            <a:r>
              <a:rPr lang="zh-CN" altLang="zh-CN" dirty="0"/>
              <a:t>通常，离线评估被认为</a:t>
            </a:r>
            <a:r>
              <a:rPr lang="zh-Hans" altLang="en-US" dirty="0"/>
              <a:t>最</a:t>
            </a:r>
            <a:r>
              <a:rPr lang="zh-CN" altLang="zh-CN" dirty="0"/>
              <a:t>适合于预先选择一组有前途的算法，这些算法随后在在线评估或用户研究中</a:t>
            </a:r>
            <a:r>
              <a:rPr lang="zh-Hans" altLang="en-US" dirty="0"/>
              <a:t>继续</a:t>
            </a:r>
            <a:r>
              <a:rPr lang="zh-CN" altLang="zh-CN" dirty="0"/>
              <a:t>进行评估。</a:t>
            </a:r>
            <a:endParaRPr lang="en-US" altLang="zh-Hans" dirty="0"/>
          </a:p>
        </p:txBody>
      </p:sp>
    </p:spTree>
    <p:extLst>
      <p:ext uri="{BB962C8B-B14F-4D97-AF65-F5344CB8AC3E}">
        <p14:creationId xmlns:p14="http://schemas.microsoft.com/office/powerpoint/2010/main" val="295091524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30C2EA-0992-47A2-862F-806AEB35E6C0}"/>
              </a:ext>
            </a:extLst>
          </p:cNvPr>
          <p:cNvSpPr>
            <a:spLocks noGrp="1"/>
          </p:cNvSpPr>
          <p:nvPr>
            <p:ph type="title"/>
          </p:nvPr>
        </p:nvSpPr>
        <p:spPr/>
        <p:txBody>
          <a:bodyPr/>
          <a:lstStyle/>
          <a:p>
            <a:r>
              <a:rPr lang="zh-Hans" altLang="en-US" dirty="0"/>
              <a:t>用户满意度的一种方法介绍</a:t>
            </a:r>
            <a:endParaRPr lang="zh-CN" altLang="en-US" dirty="0"/>
          </a:p>
        </p:txBody>
      </p:sp>
      <p:sp>
        <p:nvSpPr>
          <p:cNvPr id="3" name="内容占位符 2">
            <a:extLst>
              <a:ext uri="{FF2B5EF4-FFF2-40B4-BE49-F238E27FC236}">
                <a16:creationId xmlns:a16="http://schemas.microsoft.com/office/drawing/2014/main" id="{208DF9E9-3E85-4BF5-8C66-50E194E04F8A}"/>
              </a:ext>
            </a:extLst>
          </p:cNvPr>
          <p:cNvSpPr>
            <a:spLocks noGrp="1"/>
          </p:cNvSpPr>
          <p:nvPr>
            <p:ph idx="1"/>
          </p:nvPr>
        </p:nvSpPr>
        <p:spPr>
          <a:xfrm>
            <a:off x="701724" y="1895890"/>
            <a:ext cx="10515600" cy="4351338"/>
          </a:xfrm>
        </p:spPr>
        <p:txBody>
          <a:bodyPr>
            <a:normAutofit/>
          </a:bodyPr>
          <a:lstStyle/>
          <a:p>
            <a:pPr marL="0" indent="0">
              <a:buNone/>
            </a:pPr>
            <a:r>
              <a:rPr lang="zh-Hans" altLang="en-US" dirty="0"/>
              <a:t>灰色关联分析</a:t>
            </a:r>
            <a:endParaRPr lang="en-US" altLang="zh-Hans" dirty="0"/>
          </a:p>
          <a:p>
            <a:pPr marL="0" indent="0">
              <a:buNone/>
            </a:pPr>
            <a:r>
              <a:rPr lang="zh-Hans" altLang="en-US" dirty="0"/>
              <a:t>   用灰色关联分析方法对不同推荐系统中各种指标的用户满意度进行综合分析，并确定那种推荐系统最好。</a:t>
            </a:r>
            <a:endParaRPr lang="en-US" altLang="zh-Hans" dirty="0"/>
          </a:p>
          <a:p>
            <a:endParaRPr lang="en-US" altLang="zh-Hans" dirty="0"/>
          </a:p>
        </p:txBody>
      </p:sp>
    </p:spTree>
    <p:extLst>
      <p:ext uri="{BB962C8B-B14F-4D97-AF65-F5344CB8AC3E}">
        <p14:creationId xmlns:p14="http://schemas.microsoft.com/office/powerpoint/2010/main" val="148071014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1813</TotalTime>
  <Words>8555</Words>
  <Application>Microsoft Macintosh PowerPoint</Application>
  <PresentationFormat>宽屏</PresentationFormat>
  <Paragraphs>815</Paragraphs>
  <Slides>111</Slides>
  <Notes>61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111</vt:i4>
      </vt:variant>
    </vt:vector>
  </HeadingPairs>
  <TitlesOfParts>
    <vt:vector size="124" baseType="lpstr">
      <vt:lpstr>DengXian</vt:lpstr>
      <vt:lpstr>DengXian</vt:lpstr>
      <vt:lpstr>等线 Light</vt:lpstr>
      <vt:lpstr>宋体</vt:lpstr>
      <vt:lpstr>微软雅黑</vt:lpstr>
      <vt:lpstr>FZSSJW--GB1-0</vt:lpstr>
      <vt:lpstr>TimesNewRoman</vt:lpstr>
      <vt:lpstr>TimesNewRoman,Italic</vt:lpstr>
      <vt:lpstr>Arial</vt:lpstr>
      <vt:lpstr>Cambria Math</vt:lpstr>
      <vt:lpstr>Times New Roman</vt:lpstr>
      <vt:lpstr>Wingdings</vt:lpstr>
      <vt:lpstr>Office 主题​​</vt:lpstr>
      <vt:lpstr>推荐系统</vt:lpstr>
      <vt:lpstr>引言</vt:lpstr>
      <vt:lpstr>引言</vt:lpstr>
      <vt:lpstr>Item-based  Collaborative Filtering</vt:lpstr>
      <vt:lpstr>1.简介</vt:lpstr>
      <vt:lpstr>PowerPoint 演示文稿</vt:lpstr>
      <vt:lpstr>PowerPoint 演示文稿</vt:lpstr>
      <vt:lpstr>PowerPoint 演示文稿</vt:lpstr>
      <vt:lpstr>PowerPoint 演示文稿</vt:lpstr>
      <vt:lpstr>2.Item-based CF</vt:lpstr>
      <vt:lpstr>PowerPoint 演示文稿</vt:lpstr>
      <vt:lpstr>PowerPoint 演示文稿</vt:lpstr>
      <vt:lpstr>PowerPoint 演示文稿</vt:lpstr>
      <vt:lpstr>相似度</vt:lpstr>
      <vt:lpstr>PowerPoint 演示文稿</vt:lpstr>
      <vt:lpstr>PowerPoint 演示文稿</vt:lpstr>
      <vt:lpstr>预测</vt:lpstr>
      <vt:lpstr>PowerPoint 演示文稿</vt:lpstr>
      <vt:lpstr>PowerPoint 演示文稿</vt:lpstr>
      <vt:lpstr>3.适用场景</vt:lpstr>
      <vt:lpstr>PowerPoint 演示文稿</vt:lpstr>
      <vt:lpstr>PowerPoint 演示文稿</vt:lpstr>
      <vt:lpstr>4.优缺点</vt:lpstr>
      <vt:lpstr>User-Based  Collaborative Filtering Algorithms</vt:lpstr>
      <vt:lpstr>目录</vt:lpstr>
      <vt:lpstr>User-Based Collaborative Filtering Algorithms</vt:lpstr>
      <vt:lpstr>目录</vt:lpstr>
      <vt:lpstr>User-Based Collaborative Filtering Algorithms</vt:lpstr>
      <vt:lpstr>User-Based Collaborative Filtering Algorithms</vt:lpstr>
      <vt:lpstr>User-Based Collaborative Filtering Algorithms</vt:lpstr>
      <vt:lpstr>User-Based Collaborative Filtering Algorithms</vt:lpstr>
      <vt:lpstr>User-Based Collaborative Filtering Algorithms</vt:lpstr>
      <vt:lpstr>User-Based Collaborative Filtering Algorithms</vt:lpstr>
      <vt:lpstr>目录</vt:lpstr>
      <vt:lpstr>User-Based Collaborative Filtering Algorithms</vt:lpstr>
      <vt:lpstr>User-Based Collaborative Filtering Algorithms</vt:lpstr>
      <vt:lpstr>User-Based Collaborative Filtering Algorithms</vt:lpstr>
      <vt:lpstr>User-Based Collaborative Filtering Algorithms</vt:lpstr>
      <vt:lpstr>User-Based Collaborative Filtering Algorithms</vt:lpstr>
      <vt:lpstr>目录</vt:lpstr>
      <vt:lpstr>User-Based Collaborative Filtering Algorithms</vt:lpstr>
      <vt:lpstr>User-Based Collaborative Filtering Algorithms</vt:lpstr>
      <vt:lpstr>Thanks</vt:lpstr>
      <vt:lpstr>隐语义模型（LFM）</vt:lpstr>
      <vt:lpstr>主要内容</vt:lpstr>
      <vt:lpstr>UserCF</vt:lpstr>
      <vt:lpstr>ItemCF</vt:lpstr>
      <vt:lpstr>LFM思想</vt:lpstr>
      <vt:lpstr>1  如何给物品分类</vt:lpstr>
      <vt:lpstr>1  如何给物品分类</vt:lpstr>
      <vt:lpstr>2 计算兴趣模型</vt:lpstr>
      <vt:lpstr>求解流程</vt:lpstr>
      <vt:lpstr>采样---生成负样本</vt:lpstr>
      <vt:lpstr>构建损失函数</vt:lpstr>
      <vt:lpstr>最小化损失函数</vt:lpstr>
      <vt:lpstr>LFM优缺点</vt:lpstr>
      <vt:lpstr>改进的LFM</vt:lpstr>
      <vt:lpstr>冷启动</vt:lpstr>
      <vt:lpstr>冷启动问题简介</vt:lpstr>
      <vt:lpstr>冷启动问题形成的原因</vt:lpstr>
      <vt:lpstr>冷启动问题形成的原因</vt:lpstr>
      <vt:lpstr>冷启动问题形成的原因</vt:lpstr>
      <vt:lpstr>1.1  冷启动问题的分类</vt:lpstr>
      <vt:lpstr>1.2  冷启动问题的解决方案</vt:lpstr>
      <vt:lpstr>1.2  冷启动问题的解决方案</vt:lpstr>
      <vt:lpstr>2. 利用用户注册信息</vt:lpstr>
      <vt:lpstr>2. 利用用户注册信息</vt:lpstr>
      <vt:lpstr>2. 利用用户注册信息</vt:lpstr>
      <vt:lpstr>2. 利用用户注册信息</vt:lpstr>
      <vt:lpstr>2. 利用用户注册信息</vt:lpstr>
      <vt:lpstr>2. 利用用户注册信息</vt:lpstr>
      <vt:lpstr>2. 利用用户注册信息</vt:lpstr>
      <vt:lpstr>3. 选择合适的物品启动用户的兴趣</vt:lpstr>
      <vt:lpstr>3. 选择合适的物品启动用户的兴趣</vt:lpstr>
      <vt:lpstr>3. 选择合适的物品启动用户的兴趣</vt:lpstr>
      <vt:lpstr>3. 选择合适的物品启动用户的兴趣</vt:lpstr>
      <vt:lpstr>3. 选择合适的物品启动用户的兴趣</vt:lpstr>
      <vt:lpstr>PowerPoint 演示文稿</vt:lpstr>
      <vt:lpstr>4. 利用物品的内容信息</vt:lpstr>
      <vt:lpstr>4. 利用物品的内容信息</vt:lpstr>
      <vt:lpstr>4. 利用物品的内容信息</vt:lpstr>
      <vt:lpstr>4. 利用物品的内容信息</vt:lpstr>
      <vt:lpstr>4. 利用物品的内容信息</vt:lpstr>
      <vt:lpstr>4. 利用物品的内容信息</vt:lpstr>
      <vt:lpstr>4. 利用物品的内容信息</vt:lpstr>
      <vt:lpstr>5. 发挥专家的作用</vt:lpstr>
      <vt:lpstr>推荐系统的评价：灰色关联分析 Recommend System Evaluation: Grey Correlation Analysis.</vt:lpstr>
      <vt:lpstr>主要内容</vt:lpstr>
      <vt:lpstr>推荐系统评价标准</vt:lpstr>
      <vt:lpstr>准确性</vt:lpstr>
      <vt:lpstr>用户满意度</vt:lpstr>
      <vt:lpstr>提供者满意度</vt:lpstr>
      <vt:lpstr>通用情况：在三个因素之间的权衡</vt:lpstr>
      <vt:lpstr>推荐系统评价存在的问题</vt:lpstr>
      <vt:lpstr>用户研究</vt:lpstr>
      <vt:lpstr>在线评估</vt:lpstr>
      <vt:lpstr>离线评估</vt:lpstr>
      <vt:lpstr>三种评估方法谁是最合适的仍存在争论</vt:lpstr>
      <vt:lpstr>用户满意度的一种方法介绍</vt:lpstr>
      <vt:lpstr>灰色关联分析原理</vt:lpstr>
      <vt:lpstr>灰色关联分析原理</vt:lpstr>
      <vt:lpstr>灰色关联分析步骤</vt:lpstr>
      <vt:lpstr>灰色关联分析步骤</vt:lpstr>
      <vt:lpstr>灰色关联分析步骤</vt:lpstr>
      <vt:lpstr>灰色关联分析步骤</vt:lpstr>
      <vt:lpstr>灰色关联分析步骤</vt:lpstr>
      <vt:lpstr>灰色关联分析步骤</vt:lpstr>
      <vt:lpstr>灰色关联分析步骤</vt:lpstr>
      <vt:lpstr>灰色关联分析步骤</vt:lpstr>
      <vt:lpstr>灰色关联分析步骤</vt:lpstr>
      <vt:lpstr>灰度关联分析优缺点</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推荐系统</dc:title>
  <dc:creator>张锦</dc:creator>
  <cp:lastModifiedBy>763191251</cp:lastModifiedBy>
  <cp:revision>300</cp:revision>
  <dcterms:created xsi:type="dcterms:W3CDTF">2018-03-24T03:13:56Z</dcterms:created>
  <dcterms:modified xsi:type="dcterms:W3CDTF">2018-04-02T16:19:35Z</dcterms:modified>
</cp:coreProperties>
</file>

<file path=docProps/thumbnail.jpeg>
</file>